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300" r:id="rId4"/>
    <p:sldId id="301" r:id="rId5"/>
    <p:sldId id="266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292" r:id="rId16"/>
    <p:sldId id="291" r:id="rId17"/>
    <p:sldId id="311" r:id="rId18"/>
    <p:sldId id="312" r:id="rId19"/>
    <p:sldId id="289" r:id="rId20"/>
    <p:sldId id="313" r:id="rId21"/>
    <p:sldId id="317" r:id="rId22"/>
    <p:sldId id="318" r:id="rId23"/>
    <p:sldId id="319" r:id="rId24"/>
    <p:sldId id="314" r:id="rId25"/>
    <p:sldId id="315" r:id="rId26"/>
    <p:sldId id="316" r:id="rId27"/>
  </p:sldIdLst>
  <p:sldSz cx="18288000" cy="10287000"/>
  <p:notesSz cx="6858000" cy="9144000"/>
  <p:embeddedFontLs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Inter" panose="020B0604020202020204" charset="0"/>
      <p:regular r:id="rId32"/>
    </p:embeddedFont>
    <p:embeddedFont>
      <p:font typeface="Nunito 1 Bold" panose="020B0604020202020204" charset="0"/>
      <p:regular r:id="rId33"/>
    </p:embeddedFont>
    <p:embeddedFont>
      <p:font typeface="Nunito 2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-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74740" y="471153"/>
            <a:ext cx="17348714" cy="5648014"/>
            <a:chOff x="0" y="0"/>
            <a:chExt cx="4569209" cy="1487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9209" cy="1487543"/>
            </a:xfrm>
            <a:custGeom>
              <a:avLst/>
              <a:gdLst/>
              <a:ahLst/>
              <a:cxnLst/>
              <a:rect l="l" t="t" r="r" b="b"/>
              <a:pathLst>
                <a:path w="4569209" h="1487543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1464784"/>
                  </a:lnTo>
                  <a:cubicBezTo>
                    <a:pt x="4569209" y="1470820"/>
                    <a:pt x="4566811" y="1476609"/>
                    <a:pt x="4562543" y="1480877"/>
                  </a:cubicBezTo>
                  <a:cubicBezTo>
                    <a:pt x="4558274" y="1485145"/>
                    <a:pt x="4552486" y="1487543"/>
                    <a:pt x="4546450" y="1487543"/>
                  </a:cubicBezTo>
                  <a:lnTo>
                    <a:pt x="22759" y="1487543"/>
                  </a:lnTo>
                  <a:cubicBezTo>
                    <a:pt x="16723" y="1487543"/>
                    <a:pt x="10934" y="1485145"/>
                    <a:pt x="6666" y="1480877"/>
                  </a:cubicBezTo>
                  <a:cubicBezTo>
                    <a:pt x="2398" y="1476609"/>
                    <a:pt x="0" y="1470820"/>
                    <a:pt x="0" y="1464784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DE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69209" cy="152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49089" y="506461"/>
            <a:ext cx="16220405" cy="276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7"/>
              </a:lnSpc>
            </a:pPr>
            <a:r>
              <a:rPr lang="en-US" sz="16098" b="1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MEASUREMENT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67810"/>
            <a:ext cx="16220405" cy="228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 b="1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Length </a:t>
            </a:r>
          </a:p>
        </p:txBody>
      </p:sp>
      <p:sp>
        <p:nvSpPr>
          <p:cNvPr id="8" name="Freeform 8"/>
          <p:cNvSpPr/>
          <p:nvPr/>
        </p:nvSpPr>
        <p:spPr>
          <a:xfrm rot="8100000">
            <a:off x="-3644357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2" y="0"/>
                </a:lnTo>
                <a:lnTo>
                  <a:pt x="10350192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100000">
            <a:off x="-1949123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2" y="0"/>
                </a:lnTo>
                <a:lnTo>
                  <a:pt x="10350192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100000">
            <a:off x="-253889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2" y="0"/>
                </a:lnTo>
                <a:lnTo>
                  <a:pt x="10350192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8100000">
            <a:off x="1441345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2" y="0"/>
                </a:lnTo>
                <a:lnTo>
                  <a:pt x="10350192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8100000">
            <a:off x="3136579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2" y="0"/>
                </a:lnTo>
                <a:lnTo>
                  <a:pt x="10350192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8100000">
            <a:off x="4831813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2" y="0"/>
                </a:lnTo>
                <a:lnTo>
                  <a:pt x="10350192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8100000">
            <a:off x="6527048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1" y="0"/>
                </a:lnTo>
                <a:lnTo>
                  <a:pt x="10350191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100000">
            <a:off x="8222282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1" y="0"/>
                </a:lnTo>
                <a:lnTo>
                  <a:pt x="10350191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8100000">
            <a:off x="9917516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1" y="0"/>
                </a:lnTo>
                <a:lnTo>
                  <a:pt x="10350191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8100000">
            <a:off x="11612750" y="7281389"/>
            <a:ext cx="10350191" cy="10389151"/>
          </a:xfrm>
          <a:custGeom>
            <a:avLst/>
            <a:gdLst/>
            <a:ahLst/>
            <a:cxnLst/>
            <a:rect l="l" t="t" r="r" b="b"/>
            <a:pathLst>
              <a:path w="10350191" h="10389151">
                <a:moveTo>
                  <a:pt x="0" y="0"/>
                </a:moveTo>
                <a:lnTo>
                  <a:pt x="10350191" y="0"/>
                </a:lnTo>
                <a:lnTo>
                  <a:pt x="10350191" y="10389151"/>
                </a:lnTo>
                <a:lnTo>
                  <a:pt x="0" y="10389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8441C5-4654-8C83-D2E8-EC21AB0B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5B968C-B24A-376E-EB58-F8028592BED1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8F5BE7A-A924-DC18-BB08-C6A8422ACD95}"/>
              </a:ext>
            </a:extLst>
          </p:cNvPr>
          <p:cNvGrpSpPr/>
          <p:nvPr/>
        </p:nvGrpSpPr>
        <p:grpSpPr>
          <a:xfrm>
            <a:off x="457200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0C4EB32-54B7-6723-98BC-A0896EBFC8B1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141BFD4-3886-99A6-5E49-9AC708B41915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9AE130A-E2BA-E44E-35A0-C3FFEC7861E1}"/>
              </a:ext>
            </a:extLst>
          </p:cNvPr>
          <p:cNvSpPr txBox="1"/>
          <p:nvPr/>
        </p:nvSpPr>
        <p:spPr>
          <a:xfrm>
            <a:off x="1038895" y="828675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What is this measuring tool?</a:t>
            </a:r>
          </a:p>
        </p:txBody>
      </p:sp>
      <p:pic>
        <p:nvPicPr>
          <p:cNvPr id="4102" name="Picture 6" descr="What is Ruler? Definition, Types, Examples, Facts">
            <a:extLst>
              <a:ext uri="{FF2B5EF4-FFF2-40B4-BE49-F238E27FC236}">
                <a16:creationId xmlns:a16="http://schemas.microsoft.com/office/drawing/2014/main" id="{F5624D00-B43C-3A31-F5BA-42BEE23C5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994"/>
          <a:stretch>
            <a:fillRect/>
          </a:stretch>
        </p:blipFill>
        <p:spPr bwMode="auto">
          <a:xfrm>
            <a:off x="3505200" y="4090738"/>
            <a:ext cx="8686800" cy="10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9E67F56E-5BDF-9412-DB9F-B409C12C6A56}"/>
              </a:ext>
            </a:extLst>
          </p:cNvPr>
          <p:cNvSpPr txBox="1"/>
          <p:nvPr/>
        </p:nvSpPr>
        <p:spPr>
          <a:xfrm>
            <a:off x="7315200" y="4717615"/>
            <a:ext cx="2514600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ruler</a:t>
            </a:r>
          </a:p>
        </p:txBody>
      </p:sp>
    </p:spTree>
    <p:extLst>
      <p:ext uri="{BB962C8B-B14F-4D97-AF65-F5344CB8AC3E}">
        <p14:creationId xmlns:p14="http://schemas.microsoft.com/office/powerpoint/2010/main" val="429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E4430-E4CE-630F-9CBD-A2BA5DCA2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BA8398-3B68-BC8F-9702-ED8D5071294B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6C81558-CDFC-AF6E-A52D-B8B43FC50047}"/>
              </a:ext>
            </a:extLst>
          </p:cNvPr>
          <p:cNvGrpSpPr/>
          <p:nvPr/>
        </p:nvGrpSpPr>
        <p:grpSpPr>
          <a:xfrm>
            <a:off x="457200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954CBBB-692E-DBAE-934E-8FCCFFDE2F39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901E40B-C0FD-9226-FCB3-A00E7277E140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2823E0E-A171-4891-0B71-42AAAC2868FD}"/>
              </a:ext>
            </a:extLst>
          </p:cNvPr>
          <p:cNvSpPr txBox="1"/>
          <p:nvPr/>
        </p:nvSpPr>
        <p:spPr>
          <a:xfrm>
            <a:off x="1038895" y="828675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What is this measuring tool?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7765DA1-5ED0-FEC0-0566-7029B8BB2A40}"/>
              </a:ext>
            </a:extLst>
          </p:cNvPr>
          <p:cNvSpPr txBox="1"/>
          <p:nvPr/>
        </p:nvSpPr>
        <p:spPr>
          <a:xfrm>
            <a:off x="7010400" y="5363584"/>
            <a:ext cx="6934200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a meter stick</a:t>
            </a:r>
          </a:p>
        </p:txBody>
      </p:sp>
      <p:pic>
        <p:nvPicPr>
          <p:cNvPr id="7" name="Picture 2" descr="11+ Thousand Meter Stick Royalty-Free Images, Stock Photos &amp; Pictures |  Shutterstock">
            <a:extLst>
              <a:ext uri="{FF2B5EF4-FFF2-40B4-BE49-F238E27FC236}">
                <a16:creationId xmlns:a16="http://schemas.microsoft.com/office/drawing/2014/main" id="{C979E952-D472-3ABA-1C17-D744852DF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26865" r="1642" b="32836"/>
          <a:stretch>
            <a:fillRect/>
          </a:stretch>
        </p:blipFill>
        <p:spPr bwMode="auto">
          <a:xfrm>
            <a:off x="709488" y="3849002"/>
            <a:ext cx="16762083" cy="19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3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57A37-4A96-7B92-02A5-DE47C508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F0F974-F899-7449-8F86-A02091BB66A3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A386E81-A57B-358F-5591-E5593806053F}"/>
              </a:ext>
            </a:extLst>
          </p:cNvPr>
          <p:cNvGrpSpPr/>
          <p:nvPr/>
        </p:nvGrpSpPr>
        <p:grpSpPr>
          <a:xfrm>
            <a:off x="469643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78C40B-4FE5-779E-3763-AB7A805E3C05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9A20D83-E6AF-EBCE-59A7-D5118A94A278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7D0C89F-7977-DF16-8910-93EDB8BFA002}"/>
              </a:ext>
            </a:extLst>
          </p:cNvPr>
          <p:cNvSpPr txBox="1"/>
          <p:nvPr/>
        </p:nvSpPr>
        <p:spPr>
          <a:xfrm>
            <a:off x="1038895" y="828675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What is this measuring tool?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EF828A6-83F0-D64B-2A82-715E2285320A}"/>
              </a:ext>
            </a:extLst>
          </p:cNvPr>
          <p:cNvSpPr txBox="1"/>
          <p:nvPr/>
        </p:nvSpPr>
        <p:spPr>
          <a:xfrm>
            <a:off x="5777247" y="7559459"/>
            <a:ext cx="6934200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a measuring tape</a:t>
            </a:r>
          </a:p>
        </p:txBody>
      </p:sp>
      <p:pic>
        <p:nvPicPr>
          <p:cNvPr id="9" name="Picture 4" descr="Unique Bargains Flexible Tailor Craft Ruler Tape Measure Yellow 120&quot; 1 Pc :  Target">
            <a:extLst>
              <a:ext uri="{FF2B5EF4-FFF2-40B4-BE49-F238E27FC236}">
                <a16:creationId xmlns:a16="http://schemas.microsoft.com/office/drawing/2014/main" id="{C1E55E6D-1837-ECB6-7443-CB378DD2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13" y="2726599"/>
            <a:ext cx="5517374" cy="55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97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7E36AF-A5AE-FEAB-C159-2358E46C5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CF797C4-FA05-A2DF-BFCB-9F932C8C750A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5D0AF92-4A5D-0AB7-176E-1D1ABEC5ADFA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1DF7848-9623-BAE9-6349-C67C648DCC38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E1B78AE-3C5C-3C26-4E40-1C0540DDCA48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D8BA249-E2D4-7318-610E-FB214361AF4D}"/>
              </a:ext>
            </a:extLst>
          </p:cNvPr>
          <p:cNvSpPr txBox="1"/>
          <p:nvPr/>
        </p:nvSpPr>
        <p:spPr>
          <a:xfrm>
            <a:off x="1038895" y="419100"/>
            <a:ext cx="16220405" cy="166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5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Which measuring tool is best to measure this pencil?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CEF4FA6-4086-9277-4E50-C6AC377D774B}"/>
              </a:ext>
            </a:extLst>
          </p:cNvPr>
          <p:cNvSpPr/>
          <p:nvPr/>
        </p:nvSpPr>
        <p:spPr>
          <a:xfrm rot="-8100000">
            <a:off x="5454687" y="808473"/>
            <a:ext cx="6262923" cy="6306755"/>
          </a:xfrm>
          <a:custGeom>
            <a:avLst/>
            <a:gdLst/>
            <a:ahLst/>
            <a:cxnLst/>
            <a:rect l="l" t="t" r="r" b="b"/>
            <a:pathLst>
              <a:path w="10905905" h="10946957">
                <a:moveTo>
                  <a:pt x="0" y="0"/>
                </a:moveTo>
                <a:lnTo>
                  <a:pt x="10905906" y="0"/>
                </a:lnTo>
                <a:lnTo>
                  <a:pt x="10905906" y="10946957"/>
                </a:lnTo>
                <a:lnTo>
                  <a:pt x="0" y="10946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36,600+ Kid Thinking Stock Illustrations, Royalty-Free Vector Graphics &amp;  Clip Art - iStock | Kid thinking illustration, Kid thinking white  background, Kid thinking hard">
            <a:extLst>
              <a:ext uri="{FF2B5EF4-FFF2-40B4-BE49-F238E27FC236}">
                <a16:creationId xmlns:a16="http://schemas.microsoft.com/office/drawing/2014/main" id="{7DBC5FB5-33A2-37AE-BA73-E15E9F67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52" y="5641951"/>
            <a:ext cx="3667356" cy="44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hat is Ruler? Definition, Types, Examples, Facts">
            <a:extLst>
              <a:ext uri="{FF2B5EF4-FFF2-40B4-BE49-F238E27FC236}">
                <a16:creationId xmlns:a16="http://schemas.microsoft.com/office/drawing/2014/main" id="{EFD71697-64DB-0EE4-FE69-0524F7A3C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994"/>
          <a:stretch>
            <a:fillRect/>
          </a:stretch>
        </p:blipFill>
        <p:spPr bwMode="auto">
          <a:xfrm>
            <a:off x="4136653" y="5614737"/>
            <a:ext cx="8686800" cy="10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95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D2CD7-5FED-3920-FBEB-D2772582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D03653-42D4-F7DD-05BE-29CDD4765D54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6F56BCF-5B8C-2E09-3EB4-C5FBF43A11A7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D580AE-0E90-7DC2-05A1-AB1496003907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AA1F614-70A9-1EB2-CA2F-EE603A65D61B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A5E1707-0308-9813-EEE1-8D1E7C19F260}"/>
              </a:ext>
            </a:extLst>
          </p:cNvPr>
          <p:cNvSpPr txBox="1"/>
          <p:nvPr/>
        </p:nvSpPr>
        <p:spPr>
          <a:xfrm>
            <a:off x="695994" y="489362"/>
            <a:ext cx="17127460" cy="1702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6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Let’s measure this pencil together!!!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3F54381-4DFA-BB3A-E480-F92C3012B91D}"/>
              </a:ext>
            </a:extLst>
          </p:cNvPr>
          <p:cNvSpPr/>
          <p:nvPr/>
        </p:nvSpPr>
        <p:spPr>
          <a:xfrm rot="-8100000">
            <a:off x="5432915" y="840592"/>
            <a:ext cx="6262923" cy="6306755"/>
          </a:xfrm>
          <a:custGeom>
            <a:avLst/>
            <a:gdLst/>
            <a:ahLst/>
            <a:cxnLst/>
            <a:rect l="l" t="t" r="r" b="b"/>
            <a:pathLst>
              <a:path w="10905905" h="10946957">
                <a:moveTo>
                  <a:pt x="0" y="0"/>
                </a:moveTo>
                <a:lnTo>
                  <a:pt x="10905906" y="0"/>
                </a:lnTo>
                <a:lnTo>
                  <a:pt x="10905906" y="10946957"/>
                </a:lnTo>
                <a:lnTo>
                  <a:pt x="0" y="10946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What is Ruler? Definition, Types, Examples, Facts">
            <a:extLst>
              <a:ext uri="{FF2B5EF4-FFF2-40B4-BE49-F238E27FC236}">
                <a16:creationId xmlns:a16="http://schemas.microsoft.com/office/drawing/2014/main" id="{A5E60D9B-C2AD-429A-E3E4-692A3164D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994"/>
          <a:stretch>
            <a:fillRect/>
          </a:stretch>
        </p:blipFill>
        <p:spPr bwMode="auto">
          <a:xfrm>
            <a:off x="4495800" y="5563538"/>
            <a:ext cx="8686800" cy="10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41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38895" y="495300"/>
            <a:ext cx="16220405" cy="193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9"/>
              </a:lnSpc>
            </a:pPr>
            <a:r>
              <a:rPr lang="en-US" sz="11399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is the pencil?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6779445"/>
            <a:ext cx="16230600" cy="2478855"/>
          </a:xfrm>
          <a:custGeom>
            <a:avLst/>
            <a:gdLst/>
            <a:ahLst/>
            <a:cxnLst/>
            <a:rect l="l" t="t" r="r" b="b"/>
            <a:pathLst>
              <a:path w="16230600" h="2478855">
                <a:moveTo>
                  <a:pt x="0" y="0"/>
                </a:moveTo>
                <a:lnTo>
                  <a:pt x="16230600" y="0"/>
                </a:lnTo>
                <a:lnTo>
                  <a:pt x="16230600" y="2478855"/>
                </a:lnTo>
                <a:lnTo>
                  <a:pt x="0" y="247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413757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3552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68843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94134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67622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92913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18204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91120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66006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19031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751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8885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82019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15153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48287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81421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714555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546718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377909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18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3961871" y="3411517"/>
            <a:ext cx="3564129" cy="2638443"/>
            <a:chOff x="0" y="0"/>
            <a:chExt cx="6648861" cy="6634559"/>
          </a:xfrm>
        </p:grpSpPr>
        <p:sp>
          <p:nvSpPr>
            <p:cNvPr id="29" name="Freeform 29"/>
            <p:cNvSpPr/>
            <p:nvPr/>
          </p:nvSpPr>
          <p:spPr>
            <a:xfrm>
              <a:off x="72390" y="72390"/>
              <a:ext cx="6504081" cy="6489779"/>
            </a:xfrm>
            <a:custGeom>
              <a:avLst/>
              <a:gdLst/>
              <a:ahLst/>
              <a:cxnLst/>
              <a:rect l="l" t="t" r="r" b="b"/>
              <a:pathLst>
                <a:path w="6504081" h="6489779">
                  <a:moveTo>
                    <a:pt x="0" y="0"/>
                  </a:moveTo>
                  <a:lnTo>
                    <a:pt x="6504081" y="0"/>
                  </a:lnTo>
                  <a:lnTo>
                    <a:pt x="6504081" y="6489779"/>
                  </a:lnTo>
                  <a:lnTo>
                    <a:pt x="0" y="648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B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6648861" cy="6634559"/>
            </a:xfrm>
            <a:custGeom>
              <a:avLst/>
              <a:gdLst/>
              <a:ahLst/>
              <a:cxnLst/>
              <a:rect l="l" t="t" r="r" b="b"/>
              <a:pathLst>
                <a:path w="6648861" h="6634559">
                  <a:moveTo>
                    <a:pt x="6504081" y="6489779"/>
                  </a:moveTo>
                  <a:lnTo>
                    <a:pt x="6648861" y="6489779"/>
                  </a:lnTo>
                  <a:lnTo>
                    <a:pt x="6648861" y="6634559"/>
                  </a:lnTo>
                  <a:lnTo>
                    <a:pt x="6504081" y="6634559"/>
                  </a:lnTo>
                  <a:lnTo>
                    <a:pt x="6504081" y="648977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89779"/>
                  </a:lnTo>
                  <a:lnTo>
                    <a:pt x="0" y="6489779"/>
                  </a:lnTo>
                  <a:lnTo>
                    <a:pt x="0" y="144780"/>
                  </a:lnTo>
                  <a:close/>
                  <a:moveTo>
                    <a:pt x="0" y="6489779"/>
                  </a:moveTo>
                  <a:lnTo>
                    <a:pt x="144780" y="6489779"/>
                  </a:lnTo>
                  <a:lnTo>
                    <a:pt x="144780" y="6634559"/>
                  </a:lnTo>
                  <a:lnTo>
                    <a:pt x="0" y="6634559"/>
                  </a:lnTo>
                  <a:lnTo>
                    <a:pt x="0" y="6489779"/>
                  </a:lnTo>
                  <a:close/>
                  <a:moveTo>
                    <a:pt x="6504081" y="144780"/>
                  </a:moveTo>
                  <a:lnTo>
                    <a:pt x="6648861" y="144780"/>
                  </a:lnTo>
                  <a:lnTo>
                    <a:pt x="6648861" y="6489779"/>
                  </a:lnTo>
                  <a:lnTo>
                    <a:pt x="6504081" y="6489779"/>
                  </a:lnTo>
                  <a:lnTo>
                    <a:pt x="6504081" y="144780"/>
                  </a:lnTo>
                  <a:close/>
                  <a:moveTo>
                    <a:pt x="144780" y="6489779"/>
                  </a:moveTo>
                  <a:lnTo>
                    <a:pt x="6504081" y="6489779"/>
                  </a:lnTo>
                  <a:lnTo>
                    <a:pt x="6504081" y="6634559"/>
                  </a:lnTo>
                  <a:lnTo>
                    <a:pt x="144780" y="6634559"/>
                  </a:lnTo>
                  <a:lnTo>
                    <a:pt x="144780" y="6489779"/>
                  </a:lnTo>
                  <a:close/>
                  <a:moveTo>
                    <a:pt x="6504081" y="0"/>
                  </a:moveTo>
                  <a:lnTo>
                    <a:pt x="6648861" y="0"/>
                  </a:lnTo>
                  <a:lnTo>
                    <a:pt x="6648861" y="144780"/>
                  </a:lnTo>
                  <a:lnTo>
                    <a:pt x="6504081" y="144780"/>
                  </a:lnTo>
                  <a:lnTo>
                    <a:pt x="65040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504081" y="0"/>
                  </a:lnTo>
                  <a:lnTo>
                    <a:pt x="65040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Freeform 8">
            <a:extLst>
              <a:ext uri="{FF2B5EF4-FFF2-40B4-BE49-F238E27FC236}">
                <a16:creationId xmlns:a16="http://schemas.microsoft.com/office/drawing/2014/main" id="{81EB6272-59AE-E39F-5F84-F0B555F99198}"/>
              </a:ext>
            </a:extLst>
          </p:cNvPr>
          <p:cNvSpPr/>
          <p:nvPr/>
        </p:nvSpPr>
        <p:spPr>
          <a:xfrm rot="-8100000">
            <a:off x="2937892" y="1496697"/>
            <a:ext cx="8729039" cy="8511089"/>
          </a:xfrm>
          <a:custGeom>
            <a:avLst/>
            <a:gdLst/>
            <a:ahLst/>
            <a:cxnLst/>
            <a:rect l="l" t="t" r="r" b="b"/>
            <a:pathLst>
              <a:path w="10905905" h="10946957">
                <a:moveTo>
                  <a:pt x="0" y="0"/>
                </a:moveTo>
                <a:lnTo>
                  <a:pt x="10905906" y="0"/>
                </a:lnTo>
                <a:lnTo>
                  <a:pt x="10905906" y="10946957"/>
                </a:lnTo>
                <a:lnTo>
                  <a:pt x="0" y="10946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0F4E53-FC48-6BEA-9FD2-6A557B29A547}"/>
              </a:ext>
            </a:extLst>
          </p:cNvPr>
          <p:cNvCxnSpPr/>
          <p:nvPr/>
        </p:nvCxnSpPr>
        <p:spPr>
          <a:xfrm>
            <a:off x="1524000" y="2476500"/>
            <a:ext cx="0" cy="73152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1">
            <a:extLst>
              <a:ext uri="{FF2B5EF4-FFF2-40B4-BE49-F238E27FC236}">
                <a16:creationId xmlns:a16="http://schemas.microsoft.com/office/drawing/2014/main" id="{4F97B6EB-46C6-FFED-D9B7-3B15F3C66BFB}"/>
              </a:ext>
            </a:extLst>
          </p:cNvPr>
          <p:cNvSpPr txBox="1"/>
          <p:nvPr/>
        </p:nvSpPr>
        <p:spPr>
          <a:xfrm>
            <a:off x="14079460" y="3445520"/>
            <a:ext cx="337034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67"/>
              </a:lnSpc>
            </a:pPr>
            <a:r>
              <a:rPr lang="en-US" sz="8000" b="1" dirty="0">
                <a:latin typeface="Nunito 2 Bold"/>
                <a:ea typeface="Nunito 2 Bold"/>
                <a:cs typeface="Nunito 2 Bold"/>
                <a:sym typeface="Nunito 2 Bold"/>
              </a:rPr>
              <a:t>14 cm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F73B9B9-3BDB-2803-A48B-2D1E4A70EDEE}"/>
              </a:ext>
            </a:extLst>
          </p:cNvPr>
          <p:cNvCxnSpPr>
            <a:cxnSpLocks/>
          </p:cNvCxnSpPr>
          <p:nvPr/>
        </p:nvCxnSpPr>
        <p:spPr>
          <a:xfrm flipH="1">
            <a:off x="13335000" y="2628900"/>
            <a:ext cx="62718" cy="49530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BA5D5B8E-3B23-FB77-21F7-5494D7074270}"/>
              </a:ext>
            </a:extLst>
          </p:cNvPr>
          <p:cNvSpPr/>
          <p:nvPr/>
        </p:nvSpPr>
        <p:spPr>
          <a:xfrm>
            <a:off x="12882348" y="7886700"/>
            <a:ext cx="976054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6779445"/>
            <a:ext cx="16230600" cy="2478855"/>
          </a:xfrm>
          <a:custGeom>
            <a:avLst/>
            <a:gdLst/>
            <a:ahLst/>
            <a:cxnLst/>
            <a:rect l="l" t="t" r="r" b="b"/>
            <a:pathLst>
              <a:path w="16230600" h="2478855">
                <a:moveTo>
                  <a:pt x="0" y="0"/>
                </a:moveTo>
                <a:lnTo>
                  <a:pt x="16230600" y="0"/>
                </a:lnTo>
                <a:lnTo>
                  <a:pt x="16230600" y="2478855"/>
                </a:lnTo>
                <a:lnTo>
                  <a:pt x="0" y="247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13757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3552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68843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94134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67622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92913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18204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91120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66006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19031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15751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48885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82019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15153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48287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881421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714555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546718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17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377909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18</a:t>
            </a:r>
          </a:p>
        </p:txBody>
      </p:sp>
      <p:sp>
        <p:nvSpPr>
          <p:cNvPr id="27" name="Freeform 27"/>
          <p:cNvSpPr/>
          <p:nvPr/>
        </p:nvSpPr>
        <p:spPr>
          <a:xfrm rot="-8100000">
            <a:off x="2725399" y="2427005"/>
            <a:ext cx="6769579" cy="6772240"/>
          </a:xfrm>
          <a:custGeom>
            <a:avLst/>
            <a:gdLst/>
            <a:ahLst/>
            <a:cxnLst/>
            <a:rect l="l" t="t" r="r" b="b"/>
            <a:pathLst>
              <a:path w="7026142" h="7052589">
                <a:moveTo>
                  <a:pt x="0" y="0"/>
                </a:moveTo>
                <a:lnTo>
                  <a:pt x="7026142" y="0"/>
                </a:lnTo>
                <a:lnTo>
                  <a:pt x="7026142" y="7052589"/>
                </a:lnTo>
                <a:lnTo>
                  <a:pt x="0" y="705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AF06B4-D6D5-CC47-BD61-D7B49F21A2BE}"/>
              </a:ext>
            </a:extLst>
          </p:cNvPr>
          <p:cNvCxnSpPr/>
          <p:nvPr/>
        </p:nvCxnSpPr>
        <p:spPr>
          <a:xfrm>
            <a:off x="1524000" y="1943100"/>
            <a:ext cx="0" cy="73152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2E5D76-2676-0747-FDD6-0B1F43D357EE}"/>
              </a:ext>
            </a:extLst>
          </p:cNvPr>
          <p:cNvCxnSpPr>
            <a:cxnSpLocks/>
          </p:cNvCxnSpPr>
          <p:nvPr/>
        </p:nvCxnSpPr>
        <p:spPr>
          <a:xfrm flipH="1">
            <a:off x="10835227" y="2651494"/>
            <a:ext cx="62718" cy="49530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1F1A5F4-77F0-999A-5BC9-3E576EACD160}"/>
              </a:ext>
            </a:extLst>
          </p:cNvPr>
          <p:cNvSpPr/>
          <p:nvPr/>
        </p:nvSpPr>
        <p:spPr>
          <a:xfrm>
            <a:off x="10382575" y="7909294"/>
            <a:ext cx="976054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8">
            <a:extLst>
              <a:ext uri="{FF2B5EF4-FFF2-40B4-BE49-F238E27FC236}">
                <a16:creationId xmlns:a16="http://schemas.microsoft.com/office/drawing/2014/main" id="{A5EBBF27-8322-AB1C-B1ED-F39811F99774}"/>
              </a:ext>
            </a:extLst>
          </p:cNvPr>
          <p:cNvGrpSpPr/>
          <p:nvPr/>
        </p:nvGrpSpPr>
        <p:grpSpPr>
          <a:xfrm>
            <a:off x="13961871" y="3724257"/>
            <a:ext cx="3564129" cy="2638443"/>
            <a:chOff x="0" y="0"/>
            <a:chExt cx="6648861" cy="6634559"/>
          </a:xfrm>
        </p:grpSpPr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7F51271-24FC-DD42-FB25-8C9EC3ABC05C}"/>
                </a:ext>
              </a:extLst>
            </p:cNvPr>
            <p:cNvSpPr/>
            <p:nvPr/>
          </p:nvSpPr>
          <p:spPr>
            <a:xfrm>
              <a:off x="72390" y="72390"/>
              <a:ext cx="6504081" cy="6489779"/>
            </a:xfrm>
            <a:custGeom>
              <a:avLst/>
              <a:gdLst/>
              <a:ahLst/>
              <a:cxnLst/>
              <a:rect l="l" t="t" r="r" b="b"/>
              <a:pathLst>
                <a:path w="6504081" h="6489779">
                  <a:moveTo>
                    <a:pt x="0" y="0"/>
                  </a:moveTo>
                  <a:lnTo>
                    <a:pt x="6504081" y="0"/>
                  </a:lnTo>
                  <a:lnTo>
                    <a:pt x="6504081" y="6489779"/>
                  </a:lnTo>
                  <a:lnTo>
                    <a:pt x="0" y="648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B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159CC957-B24C-E108-8A6B-7180FF481749}"/>
                </a:ext>
              </a:extLst>
            </p:cNvPr>
            <p:cNvSpPr/>
            <p:nvPr/>
          </p:nvSpPr>
          <p:spPr>
            <a:xfrm>
              <a:off x="0" y="0"/>
              <a:ext cx="6648861" cy="6634559"/>
            </a:xfrm>
            <a:custGeom>
              <a:avLst/>
              <a:gdLst/>
              <a:ahLst/>
              <a:cxnLst/>
              <a:rect l="l" t="t" r="r" b="b"/>
              <a:pathLst>
                <a:path w="6648861" h="6634559">
                  <a:moveTo>
                    <a:pt x="6504081" y="6489779"/>
                  </a:moveTo>
                  <a:lnTo>
                    <a:pt x="6648861" y="6489779"/>
                  </a:lnTo>
                  <a:lnTo>
                    <a:pt x="6648861" y="6634559"/>
                  </a:lnTo>
                  <a:lnTo>
                    <a:pt x="6504081" y="6634559"/>
                  </a:lnTo>
                  <a:lnTo>
                    <a:pt x="6504081" y="648977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89779"/>
                  </a:lnTo>
                  <a:lnTo>
                    <a:pt x="0" y="6489779"/>
                  </a:lnTo>
                  <a:lnTo>
                    <a:pt x="0" y="144780"/>
                  </a:lnTo>
                  <a:close/>
                  <a:moveTo>
                    <a:pt x="0" y="6489779"/>
                  </a:moveTo>
                  <a:lnTo>
                    <a:pt x="144780" y="6489779"/>
                  </a:lnTo>
                  <a:lnTo>
                    <a:pt x="144780" y="6634559"/>
                  </a:lnTo>
                  <a:lnTo>
                    <a:pt x="0" y="6634559"/>
                  </a:lnTo>
                  <a:lnTo>
                    <a:pt x="0" y="6489779"/>
                  </a:lnTo>
                  <a:close/>
                  <a:moveTo>
                    <a:pt x="6504081" y="144780"/>
                  </a:moveTo>
                  <a:lnTo>
                    <a:pt x="6648861" y="144780"/>
                  </a:lnTo>
                  <a:lnTo>
                    <a:pt x="6648861" y="6489779"/>
                  </a:lnTo>
                  <a:lnTo>
                    <a:pt x="6504081" y="6489779"/>
                  </a:lnTo>
                  <a:lnTo>
                    <a:pt x="6504081" y="144780"/>
                  </a:lnTo>
                  <a:close/>
                  <a:moveTo>
                    <a:pt x="144780" y="6489779"/>
                  </a:moveTo>
                  <a:lnTo>
                    <a:pt x="6504081" y="6489779"/>
                  </a:lnTo>
                  <a:lnTo>
                    <a:pt x="6504081" y="6634559"/>
                  </a:lnTo>
                  <a:lnTo>
                    <a:pt x="144780" y="6634559"/>
                  </a:lnTo>
                  <a:lnTo>
                    <a:pt x="144780" y="6489779"/>
                  </a:lnTo>
                  <a:close/>
                  <a:moveTo>
                    <a:pt x="6504081" y="0"/>
                  </a:moveTo>
                  <a:lnTo>
                    <a:pt x="6648861" y="0"/>
                  </a:lnTo>
                  <a:lnTo>
                    <a:pt x="6648861" y="144780"/>
                  </a:lnTo>
                  <a:lnTo>
                    <a:pt x="6504081" y="144780"/>
                  </a:lnTo>
                  <a:lnTo>
                    <a:pt x="65040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504081" y="0"/>
                  </a:lnTo>
                  <a:lnTo>
                    <a:pt x="65040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9BE61A41-59C9-4063-B9BC-7977B358489C}"/>
              </a:ext>
            </a:extLst>
          </p:cNvPr>
          <p:cNvSpPr txBox="1"/>
          <p:nvPr/>
        </p:nvSpPr>
        <p:spPr>
          <a:xfrm>
            <a:off x="14079460" y="3758260"/>
            <a:ext cx="337034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67"/>
              </a:lnSpc>
            </a:pPr>
            <a:r>
              <a:rPr lang="en-US" sz="8000" b="1" dirty="0">
                <a:latin typeface="Nunito 2 Bold"/>
                <a:ea typeface="Nunito 2 Bold"/>
                <a:cs typeface="Nunito 2 Bold"/>
                <a:sym typeface="Nunito 2 Bold"/>
              </a:rPr>
              <a:t>11 cm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AF8D8154-59B2-5FAE-ABB7-21C82119F66D}"/>
              </a:ext>
            </a:extLst>
          </p:cNvPr>
          <p:cNvSpPr txBox="1"/>
          <p:nvPr/>
        </p:nvSpPr>
        <p:spPr>
          <a:xfrm>
            <a:off x="1038895" y="342900"/>
            <a:ext cx="16220405" cy="193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9"/>
              </a:lnSpc>
            </a:pPr>
            <a:r>
              <a:rPr lang="en-US" sz="11399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is the pencil?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32937-3D23-A39E-CEBC-30223028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99A948-DFFC-0584-D4A7-9130A306B0F1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4FD1779-0DA6-88E7-C351-784AC5032044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43E595D-7EC0-1A51-5E37-FF9E1E564AFA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DE00B9E-524A-649F-CB8F-8A50DD6DEC21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81A6A3D-1058-E829-884B-E513D64453D8}"/>
              </a:ext>
            </a:extLst>
          </p:cNvPr>
          <p:cNvSpPr/>
          <p:nvPr/>
        </p:nvSpPr>
        <p:spPr>
          <a:xfrm>
            <a:off x="1028700" y="6779445"/>
            <a:ext cx="16230600" cy="2478855"/>
          </a:xfrm>
          <a:custGeom>
            <a:avLst/>
            <a:gdLst/>
            <a:ahLst/>
            <a:cxnLst/>
            <a:rect l="l" t="t" r="r" b="b"/>
            <a:pathLst>
              <a:path w="16230600" h="2478855">
                <a:moveTo>
                  <a:pt x="0" y="0"/>
                </a:moveTo>
                <a:lnTo>
                  <a:pt x="16230600" y="0"/>
                </a:lnTo>
                <a:lnTo>
                  <a:pt x="16230600" y="2478855"/>
                </a:lnTo>
                <a:lnTo>
                  <a:pt x="0" y="247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DB2C54F-4482-694E-8218-F1AB11C4BCA9}"/>
              </a:ext>
            </a:extLst>
          </p:cNvPr>
          <p:cNvSpPr txBox="1"/>
          <p:nvPr/>
        </p:nvSpPr>
        <p:spPr>
          <a:xfrm>
            <a:off x="1413757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51744AB-2994-42EE-956D-550F357287CC}"/>
              </a:ext>
            </a:extLst>
          </p:cNvPr>
          <p:cNvSpPr txBox="1"/>
          <p:nvPr/>
        </p:nvSpPr>
        <p:spPr>
          <a:xfrm>
            <a:off x="2243552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2E06946-0913-E6DA-2E01-3345EFF8DB50}"/>
              </a:ext>
            </a:extLst>
          </p:cNvPr>
          <p:cNvSpPr txBox="1"/>
          <p:nvPr/>
        </p:nvSpPr>
        <p:spPr>
          <a:xfrm>
            <a:off x="3068843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EB2F71F-335A-C3A1-B7A4-4DAF3A5AE490}"/>
              </a:ext>
            </a:extLst>
          </p:cNvPr>
          <p:cNvSpPr txBox="1"/>
          <p:nvPr/>
        </p:nvSpPr>
        <p:spPr>
          <a:xfrm>
            <a:off x="3894134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0A1A62E-ACF5-3B4C-5724-4C4BD8937A59}"/>
              </a:ext>
            </a:extLst>
          </p:cNvPr>
          <p:cNvSpPr txBox="1"/>
          <p:nvPr/>
        </p:nvSpPr>
        <p:spPr>
          <a:xfrm>
            <a:off x="4767622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51070D2-C54C-3A87-65F9-7D683CFE43C0}"/>
              </a:ext>
            </a:extLst>
          </p:cNvPr>
          <p:cNvSpPr txBox="1"/>
          <p:nvPr/>
        </p:nvSpPr>
        <p:spPr>
          <a:xfrm>
            <a:off x="5592913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891DC09-7B0B-A5E3-6FBE-ECA039A7B6C1}"/>
              </a:ext>
            </a:extLst>
          </p:cNvPr>
          <p:cNvSpPr txBox="1"/>
          <p:nvPr/>
        </p:nvSpPr>
        <p:spPr>
          <a:xfrm>
            <a:off x="6418204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6FAB42F-8E9A-52C6-F7BC-3F4C99C9B002}"/>
              </a:ext>
            </a:extLst>
          </p:cNvPr>
          <p:cNvSpPr txBox="1"/>
          <p:nvPr/>
        </p:nvSpPr>
        <p:spPr>
          <a:xfrm>
            <a:off x="7291120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AB61435-C306-EE49-4899-65B35B9CB7EE}"/>
              </a:ext>
            </a:extLst>
          </p:cNvPr>
          <p:cNvSpPr txBox="1"/>
          <p:nvPr/>
        </p:nvSpPr>
        <p:spPr>
          <a:xfrm>
            <a:off x="8066006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FF2EEB2-C0B5-896C-EE09-D5EE045C0055}"/>
              </a:ext>
            </a:extLst>
          </p:cNvPr>
          <p:cNvSpPr txBox="1"/>
          <p:nvPr/>
        </p:nvSpPr>
        <p:spPr>
          <a:xfrm>
            <a:off x="8919031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1B4FCC3D-68FC-E2FB-9320-DE1CBE266AB8}"/>
              </a:ext>
            </a:extLst>
          </p:cNvPr>
          <p:cNvSpPr txBox="1"/>
          <p:nvPr/>
        </p:nvSpPr>
        <p:spPr>
          <a:xfrm>
            <a:off x="9715751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F7FF138-540F-F71C-E0C0-1519F84EB22C}"/>
              </a:ext>
            </a:extLst>
          </p:cNvPr>
          <p:cNvSpPr txBox="1"/>
          <p:nvPr/>
        </p:nvSpPr>
        <p:spPr>
          <a:xfrm>
            <a:off x="10548885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EC52928-061F-FAC3-D14D-F78D8A17ACA7}"/>
              </a:ext>
            </a:extLst>
          </p:cNvPr>
          <p:cNvSpPr txBox="1"/>
          <p:nvPr/>
        </p:nvSpPr>
        <p:spPr>
          <a:xfrm>
            <a:off x="11382019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3D394613-F7B8-C486-16E6-44F7A34826B6}"/>
              </a:ext>
            </a:extLst>
          </p:cNvPr>
          <p:cNvSpPr txBox="1"/>
          <p:nvPr/>
        </p:nvSpPr>
        <p:spPr>
          <a:xfrm>
            <a:off x="12215153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193B3EC-99AC-2955-D81A-DD3AED80F299}"/>
              </a:ext>
            </a:extLst>
          </p:cNvPr>
          <p:cNvSpPr txBox="1"/>
          <p:nvPr/>
        </p:nvSpPr>
        <p:spPr>
          <a:xfrm>
            <a:off x="13048287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82AB0585-F167-46DE-B5F8-2EC7B236A5B9}"/>
              </a:ext>
            </a:extLst>
          </p:cNvPr>
          <p:cNvSpPr txBox="1"/>
          <p:nvPr/>
        </p:nvSpPr>
        <p:spPr>
          <a:xfrm>
            <a:off x="13881421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15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7D10A2C7-91D6-42A7-B10A-7DC36894D4B4}"/>
              </a:ext>
            </a:extLst>
          </p:cNvPr>
          <p:cNvSpPr txBox="1"/>
          <p:nvPr/>
        </p:nvSpPr>
        <p:spPr>
          <a:xfrm>
            <a:off x="14714555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16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3F3AA6D-4E74-E86B-D72B-00B2B4F3B229}"/>
              </a:ext>
            </a:extLst>
          </p:cNvPr>
          <p:cNvSpPr txBox="1"/>
          <p:nvPr/>
        </p:nvSpPr>
        <p:spPr>
          <a:xfrm>
            <a:off x="15546718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17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52522702-2EB2-3E7A-FCF3-FCE185569B67}"/>
              </a:ext>
            </a:extLst>
          </p:cNvPr>
          <p:cNvSpPr txBox="1"/>
          <p:nvPr/>
        </p:nvSpPr>
        <p:spPr>
          <a:xfrm>
            <a:off x="16377909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6957EFD-DE58-148D-80AA-B6B8EECA6B0B}"/>
              </a:ext>
            </a:extLst>
          </p:cNvPr>
          <p:cNvCxnSpPr/>
          <p:nvPr/>
        </p:nvCxnSpPr>
        <p:spPr>
          <a:xfrm>
            <a:off x="1524000" y="1943100"/>
            <a:ext cx="0" cy="73152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D4E636-6572-863D-6DA0-7B2DFDA81B53}"/>
              </a:ext>
            </a:extLst>
          </p:cNvPr>
          <p:cNvCxnSpPr>
            <a:cxnSpLocks/>
          </p:cNvCxnSpPr>
          <p:nvPr/>
        </p:nvCxnSpPr>
        <p:spPr>
          <a:xfrm flipH="1">
            <a:off x="8301252" y="2651494"/>
            <a:ext cx="62718" cy="49530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FAFAAC5-C845-B740-C821-9A6FBE871ED2}"/>
              </a:ext>
            </a:extLst>
          </p:cNvPr>
          <p:cNvSpPr/>
          <p:nvPr/>
        </p:nvSpPr>
        <p:spPr>
          <a:xfrm>
            <a:off x="7848600" y="7909294"/>
            <a:ext cx="976054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8">
            <a:extLst>
              <a:ext uri="{FF2B5EF4-FFF2-40B4-BE49-F238E27FC236}">
                <a16:creationId xmlns:a16="http://schemas.microsoft.com/office/drawing/2014/main" id="{1BA74D66-822D-E6E7-EBC2-630C63906C84}"/>
              </a:ext>
            </a:extLst>
          </p:cNvPr>
          <p:cNvGrpSpPr/>
          <p:nvPr/>
        </p:nvGrpSpPr>
        <p:grpSpPr>
          <a:xfrm>
            <a:off x="13961871" y="3724257"/>
            <a:ext cx="3564129" cy="2638443"/>
            <a:chOff x="0" y="0"/>
            <a:chExt cx="6648861" cy="6634559"/>
          </a:xfrm>
        </p:grpSpPr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9E622245-CF76-A4AF-4A7D-AFF5CD3727CF}"/>
                </a:ext>
              </a:extLst>
            </p:cNvPr>
            <p:cNvSpPr/>
            <p:nvPr/>
          </p:nvSpPr>
          <p:spPr>
            <a:xfrm>
              <a:off x="72390" y="72390"/>
              <a:ext cx="6504081" cy="6489779"/>
            </a:xfrm>
            <a:custGeom>
              <a:avLst/>
              <a:gdLst/>
              <a:ahLst/>
              <a:cxnLst/>
              <a:rect l="l" t="t" r="r" b="b"/>
              <a:pathLst>
                <a:path w="6504081" h="6489779">
                  <a:moveTo>
                    <a:pt x="0" y="0"/>
                  </a:moveTo>
                  <a:lnTo>
                    <a:pt x="6504081" y="0"/>
                  </a:lnTo>
                  <a:lnTo>
                    <a:pt x="6504081" y="6489779"/>
                  </a:lnTo>
                  <a:lnTo>
                    <a:pt x="0" y="648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B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230DB9D5-86A3-E5ED-69F1-38292C8A223C}"/>
                </a:ext>
              </a:extLst>
            </p:cNvPr>
            <p:cNvSpPr/>
            <p:nvPr/>
          </p:nvSpPr>
          <p:spPr>
            <a:xfrm>
              <a:off x="0" y="0"/>
              <a:ext cx="6648861" cy="6634559"/>
            </a:xfrm>
            <a:custGeom>
              <a:avLst/>
              <a:gdLst/>
              <a:ahLst/>
              <a:cxnLst/>
              <a:rect l="l" t="t" r="r" b="b"/>
              <a:pathLst>
                <a:path w="6648861" h="6634559">
                  <a:moveTo>
                    <a:pt x="6504081" y="6489779"/>
                  </a:moveTo>
                  <a:lnTo>
                    <a:pt x="6648861" y="6489779"/>
                  </a:lnTo>
                  <a:lnTo>
                    <a:pt x="6648861" y="6634559"/>
                  </a:lnTo>
                  <a:lnTo>
                    <a:pt x="6504081" y="6634559"/>
                  </a:lnTo>
                  <a:lnTo>
                    <a:pt x="6504081" y="648977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89779"/>
                  </a:lnTo>
                  <a:lnTo>
                    <a:pt x="0" y="6489779"/>
                  </a:lnTo>
                  <a:lnTo>
                    <a:pt x="0" y="144780"/>
                  </a:lnTo>
                  <a:close/>
                  <a:moveTo>
                    <a:pt x="0" y="6489779"/>
                  </a:moveTo>
                  <a:lnTo>
                    <a:pt x="144780" y="6489779"/>
                  </a:lnTo>
                  <a:lnTo>
                    <a:pt x="144780" y="6634559"/>
                  </a:lnTo>
                  <a:lnTo>
                    <a:pt x="0" y="6634559"/>
                  </a:lnTo>
                  <a:lnTo>
                    <a:pt x="0" y="6489779"/>
                  </a:lnTo>
                  <a:close/>
                  <a:moveTo>
                    <a:pt x="6504081" y="144780"/>
                  </a:moveTo>
                  <a:lnTo>
                    <a:pt x="6648861" y="144780"/>
                  </a:lnTo>
                  <a:lnTo>
                    <a:pt x="6648861" y="6489779"/>
                  </a:lnTo>
                  <a:lnTo>
                    <a:pt x="6504081" y="6489779"/>
                  </a:lnTo>
                  <a:lnTo>
                    <a:pt x="6504081" y="144780"/>
                  </a:lnTo>
                  <a:close/>
                  <a:moveTo>
                    <a:pt x="144780" y="6489779"/>
                  </a:moveTo>
                  <a:lnTo>
                    <a:pt x="6504081" y="6489779"/>
                  </a:lnTo>
                  <a:lnTo>
                    <a:pt x="6504081" y="6634559"/>
                  </a:lnTo>
                  <a:lnTo>
                    <a:pt x="144780" y="6634559"/>
                  </a:lnTo>
                  <a:lnTo>
                    <a:pt x="144780" y="6489779"/>
                  </a:lnTo>
                  <a:close/>
                  <a:moveTo>
                    <a:pt x="6504081" y="0"/>
                  </a:moveTo>
                  <a:lnTo>
                    <a:pt x="6648861" y="0"/>
                  </a:lnTo>
                  <a:lnTo>
                    <a:pt x="6648861" y="144780"/>
                  </a:lnTo>
                  <a:lnTo>
                    <a:pt x="6504081" y="144780"/>
                  </a:lnTo>
                  <a:lnTo>
                    <a:pt x="65040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504081" y="0"/>
                  </a:lnTo>
                  <a:lnTo>
                    <a:pt x="65040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399CAF81-05ED-78E4-8821-E038287F18DA}"/>
              </a:ext>
            </a:extLst>
          </p:cNvPr>
          <p:cNvSpPr txBox="1"/>
          <p:nvPr/>
        </p:nvSpPr>
        <p:spPr>
          <a:xfrm>
            <a:off x="14079460" y="3758260"/>
            <a:ext cx="337034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67"/>
              </a:lnSpc>
            </a:pPr>
            <a:r>
              <a:rPr lang="en-US" sz="8000" b="1" dirty="0">
                <a:latin typeface="Nunito 2 Bold"/>
                <a:ea typeface="Nunito 2 Bold"/>
                <a:cs typeface="Nunito 2 Bold"/>
                <a:sym typeface="Nunito 2 Bold"/>
              </a:rPr>
              <a:t>8 cm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8FACF5F9-BCA1-026A-E96E-89D6EE8C3241}"/>
              </a:ext>
            </a:extLst>
          </p:cNvPr>
          <p:cNvSpPr txBox="1"/>
          <p:nvPr/>
        </p:nvSpPr>
        <p:spPr>
          <a:xfrm>
            <a:off x="1000795" y="342900"/>
            <a:ext cx="16220405" cy="193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10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is the cutter?</a:t>
            </a:r>
          </a:p>
        </p:txBody>
      </p:sp>
      <p:pic>
        <p:nvPicPr>
          <p:cNvPr id="6" name="Picture 5" descr="25+ Thousand Box Cutter Royalty-Free Images, Stock Photos &amp; Pictures |  Shutterstock">
            <a:extLst>
              <a:ext uri="{FF2B5EF4-FFF2-40B4-BE49-F238E27FC236}">
                <a16:creationId xmlns:a16="http://schemas.microsoft.com/office/drawing/2014/main" id="{4B913E59-2B02-C0C7-ED79-C16BD11EE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>
            <a:fillRect/>
          </a:stretch>
        </p:blipFill>
        <p:spPr bwMode="auto">
          <a:xfrm>
            <a:off x="1143000" y="4280048"/>
            <a:ext cx="7620000" cy="26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48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6E986-3C0C-5D26-3453-007B3A34A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47D6954-C382-6208-8614-A1126C8EFCF3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5486E01-F3EA-75F3-54BF-720E31C4BCCA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D2F48B6-C86D-8C50-F0E6-7071D26D61B3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34162BE-90F7-BD52-0006-41EC1ECECAEC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7375201E-F125-3DAF-139D-84471D9ACCE1}"/>
              </a:ext>
            </a:extLst>
          </p:cNvPr>
          <p:cNvSpPr/>
          <p:nvPr/>
        </p:nvSpPr>
        <p:spPr>
          <a:xfrm>
            <a:off x="1028700" y="6779445"/>
            <a:ext cx="16230600" cy="2478855"/>
          </a:xfrm>
          <a:custGeom>
            <a:avLst/>
            <a:gdLst/>
            <a:ahLst/>
            <a:cxnLst/>
            <a:rect l="l" t="t" r="r" b="b"/>
            <a:pathLst>
              <a:path w="16230600" h="2478855">
                <a:moveTo>
                  <a:pt x="0" y="0"/>
                </a:moveTo>
                <a:lnTo>
                  <a:pt x="16230600" y="0"/>
                </a:lnTo>
                <a:lnTo>
                  <a:pt x="16230600" y="2478855"/>
                </a:lnTo>
                <a:lnTo>
                  <a:pt x="0" y="2478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287FD50-35A0-5C2E-8B02-1A3FC76BA7ED}"/>
              </a:ext>
            </a:extLst>
          </p:cNvPr>
          <p:cNvSpPr txBox="1"/>
          <p:nvPr/>
        </p:nvSpPr>
        <p:spPr>
          <a:xfrm>
            <a:off x="1413757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1D119F0-CE60-5C3A-E3B5-15F6B4944381}"/>
              </a:ext>
            </a:extLst>
          </p:cNvPr>
          <p:cNvSpPr txBox="1"/>
          <p:nvPr/>
        </p:nvSpPr>
        <p:spPr>
          <a:xfrm>
            <a:off x="2243552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2468CE4-3E71-0FF4-123F-35B501E6E979}"/>
              </a:ext>
            </a:extLst>
          </p:cNvPr>
          <p:cNvSpPr txBox="1"/>
          <p:nvPr/>
        </p:nvSpPr>
        <p:spPr>
          <a:xfrm>
            <a:off x="3068843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E3D02E0-8734-A2EC-40BE-54DC60D076FE}"/>
              </a:ext>
            </a:extLst>
          </p:cNvPr>
          <p:cNvSpPr txBox="1"/>
          <p:nvPr/>
        </p:nvSpPr>
        <p:spPr>
          <a:xfrm>
            <a:off x="3894134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252BB06-5053-B0E2-71C6-D1949AA40917}"/>
              </a:ext>
            </a:extLst>
          </p:cNvPr>
          <p:cNvSpPr txBox="1"/>
          <p:nvPr/>
        </p:nvSpPr>
        <p:spPr>
          <a:xfrm>
            <a:off x="4767622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36C302D-3469-BC67-11E2-C4269EE54A8F}"/>
              </a:ext>
            </a:extLst>
          </p:cNvPr>
          <p:cNvSpPr txBox="1"/>
          <p:nvPr/>
        </p:nvSpPr>
        <p:spPr>
          <a:xfrm>
            <a:off x="5592913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82B55E4-2D13-6D4D-1EC9-5DD606E9098B}"/>
              </a:ext>
            </a:extLst>
          </p:cNvPr>
          <p:cNvSpPr txBox="1"/>
          <p:nvPr/>
        </p:nvSpPr>
        <p:spPr>
          <a:xfrm>
            <a:off x="6418204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48653DA-577D-AF78-18E9-EEB87AA1CB63}"/>
              </a:ext>
            </a:extLst>
          </p:cNvPr>
          <p:cNvSpPr txBox="1"/>
          <p:nvPr/>
        </p:nvSpPr>
        <p:spPr>
          <a:xfrm>
            <a:off x="7291120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7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28E79FE-65CE-2903-38B1-34FDD25F07A5}"/>
              </a:ext>
            </a:extLst>
          </p:cNvPr>
          <p:cNvSpPr txBox="1"/>
          <p:nvPr/>
        </p:nvSpPr>
        <p:spPr>
          <a:xfrm>
            <a:off x="8066006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92B2DDB-AAC5-B306-ACBC-1200757209A8}"/>
              </a:ext>
            </a:extLst>
          </p:cNvPr>
          <p:cNvSpPr txBox="1"/>
          <p:nvPr/>
        </p:nvSpPr>
        <p:spPr>
          <a:xfrm>
            <a:off x="8919031" y="8060929"/>
            <a:ext cx="47286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9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31107E0-077D-0680-C9D1-89A942474F65}"/>
              </a:ext>
            </a:extLst>
          </p:cNvPr>
          <p:cNvSpPr txBox="1"/>
          <p:nvPr/>
        </p:nvSpPr>
        <p:spPr>
          <a:xfrm>
            <a:off x="9715751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C89ED3C2-30A1-2529-8F7D-A846993A96D2}"/>
              </a:ext>
            </a:extLst>
          </p:cNvPr>
          <p:cNvSpPr txBox="1"/>
          <p:nvPr/>
        </p:nvSpPr>
        <p:spPr>
          <a:xfrm>
            <a:off x="10548885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11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5CE7E6F-9775-EF9F-930E-008655F21E9E}"/>
              </a:ext>
            </a:extLst>
          </p:cNvPr>
          <p:cNvSpPr txBox="1"/>
          <p:nvPr/>
        </p:nvSpPr>
        <p:spPr>
          <a:xfrm>
            <a:off x="11382019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1358D08-83D2-8747-6386-5919F13605BB}"/>
              </a:ext>
            </a:extLst>
          </p:cNvPr>
          <p:cNvSpPr txBox="1"/>
          <p:nvPr/>
        </p:nvSpPr>
        <p:spPr>
          <a:xfrm>
            <a:off x="12215153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B0C30B4-738F-0DE1-8A8E-AB3D264B02F5}"/>
              </a:ext>
            </a:extLst>
          </p:cNvPr>
          <p:cNvSpPr txBox="1"/>
          <p:nvPr/>
        </p:nvSpPr>
        <p:spPr>
          <a:xfrm>
            <a:off x="13048287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14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08DF8F1-0226-964F-51CE-ABC5819CDC13}"/>
              </a:ext>
            </a:extLst>
          </p:cNvPr>
          <p:cNvSpPr txBox="1"/>
          <p:nvPr/>
        </p:nvSpPr>
        <p:spPr>
          <a:xfrm>
            <a:off x="13881421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15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204015CA-597D-4D36-5C7A-1A1526A69CF9}"/>
              </a:ext>
            </a:extLst>
          </p:cNvPr>
          <p:cNvSpPr txBox="1"/>
          <p:nvPr/>
        </p:nvSpPr>
        <p:spPr>
          <a:xfrm>
            <a:off x="14714555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16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02816E53-6AAE-0869-1B87-AD09A73D7E6A}"/>
              </a:ext>
            </a:extLst>
          </p:cNvPr>
          <p:cNvSpPr txBox="1"/>
          <p:nvPr/>
        </p:nvSpPr>
        <p:spPr>
          <a:xfrm>
            <a:off x="15546718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17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DBBF1DD4-31A8-1BD3-2805-CB832E5E685C}"/>
              </a:ext>
            </a:extLst>
          </p:cNvPr>
          <p:cNvSpPr txBox="1"/>
          <p:nvPr/>
        </p:nvSpPr>
        <p:spPr>
          <a:xfrm>
            <a:off x="16377909" y="8060929"/>
            <a:ext cx="5835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0266AA-4D32-FBA3-6E10-632CBD439CD3}"/>
              </a:ext>
            </a:extLst>
          </p:cNvPr>
          <p:cNvCxnSpPr/>
          <p:nvPr/>
        </p:nvCxnSpPr>
        <p:spPr>
          <a:xfrm>
            <a:off x="1524000" y="1943100"/>
            <a:ext cx="0" cy="73152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FA1F88-F392-FFB8-F713-39847C3CE4FC}"/>
              </a:ext>
            </a:extLst>
          </p:cNvPr>
          <p:cNvCxnSpPr>
            <a:cxnSpLocks/>
          </p:cNvCxnSpPr>
          <p:nvPr/>
        </p:nvCxnSpPr>
        <p:spPr>
          <a:xfrm flipH="1">
            <a:off x="6629400" y="2651494"/>
            <a:ext cx="62718" cy="49530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52D9086-3552-F3E6-19D5-8717209C1DEA}"/>
              </a:ext>
            </a:extLst>
          </p:cNvPr>
          <p:cNvSpPr/>
          <p:nvPr/>
        </p:nvSpPr>
        <p:spPr>
          <a:xfrm>
            <a:off x="6186746" y="7909294"/>
            <a:ext cx="976054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8">
            <a:extLst>
              <a:ext uri="{FF2B5EF4-FFF2-40B4-BE49-F238E27FC236}">
                <a16:creationId xmlns:a16="http://schemas.microsoft.com/office/drawing/2014/main" id="{90C0A38C-AF8D-CD7D-45FC-C40929E3A806}"/>
              </a:ext>
            </a:extLst>
          </p:cNvPr>
          <p:cNvGrpSpPr/>
          <p:nvPr/>
        </p:nvGrpSpPr>
        <p:grpSpPr>
          <a:xfrm>
            <a:off x="13961871" y="3724257"/>
            <a:ext cx="3564129" cy="2638443"/>
            <a:chOff x="0" y="0"/>
            <a:chExt cx="6648861" cy="6634559"/>
          </a:xfrm>
        </p:grpSpPr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956862D-7969-AE03-2A28-67BDEC151F74}"/>
                </a:ext>
              </a:extLst>
            </p:cNvPr>
            <p:cNvSpPr/>
            <p:nvPr/>
          </p:nvSpPr>
          <p:spPr>
            <a:xfrm>
              <a:off x="72390" y="72390"/>
              <a:ext cx="6504081" cy="6489779"/>
            </a:xfrm>
            <a:custGeom>
              <a:avLst/>
              <a:gdLst/>
              <a:ahLst/>
              <a:cxnLst/>
              <a:rect l="l" t="t" r="r" b="b"/>
              <a:pathLst>
                <a:path w="6504081" h="6489779">
                  <a:moveTo>
                    <a:pt x="0" y="0"/>
                  </a:moveTo>
                  <a:lnTo>
                    <a:pt x="6504081" y="0"/>
                  </a:lnTo>
                  <a:lnTo>
                    <a:pt x="6504081" y="6489779"/>
                  </a:lnTo>
                  <a:lnTo>
                    <a:pt x="0" y="648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B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A93ECA0-41CF-D684-B819-906CA651EEEA}"/>
                </a:ext>
              </a:extLst>
            </p:cNvPr>
            <p:cNvSpPr/>
            <p:nvPr/>
          </p:nvSpPr>
          <p:spPr>
            <a:xfrm>
              <a:off x="0" y="0"/>
              <a:ext cx="6648861" cy="6634559"/>
            </a:xfrm>
            <a:custGeom>
              <a:avLst/>
              <a:gdLst/>
              <a:ahLst/>
              <a:cxnLst/>
              <a:rect l="l" t="t" r="r" b="b"/>
              <a:pathLst>
                <a:path w="6648861" h="6634559">
                  <a:moveTo>
                    <a:pt x="6504081" y="6489779"/>
                  </a:moveTo>
                  <a:lnTo>
                    <a:pt x="6648861" y="6489779"/>
                  </a:lnTo>
                  <a:lnTo>
                    <a:pt x="6648861" y="6634559"/>
                  </a:lnTo>
                  <a:lnTo>
                    <a:pt x="6504081" y="6634559"/>
                  </a:lnTo>
                  <a:lnTo>
                    <a:pt x="6504081" y="648977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89779"/>
                  </a:lnTo>
                  <a:lnTo>
                    <a:pt x="0" y="6489779"/>
                  </a:lnTo>
                  <a:lnTo>
                    <a:pt x="0" y="144780"/>
                  </a:lnTo>
                  <a:close/>
                  <a:moveTo>
                    <a:pt x="0" y="6489779"/>
                  </a:moveTo>
                  <a:lnTo>
                    <a:pt x="144780" y="6489779"/>
                  </a:lnTo>
                  <a:lnTo>
                    <a:pt x="144780" y="6634559"/>
                  </a:lnTo>
                  <a:lnTo>
                    <a:pt x="0" y="6634559"/>
                  </a:lnTo>
                  <a:lnTo>
                    <a:pt x="0" y="6489779"/>
                  </a:lnTo>
                  <a:close/>
                  <a:moveTo>
                    <a:pt x="6504081" y="144780"/>
                  </a:moveTo>
                  <a:lnTo>
                    <a:pt x="6648861" y="144780"/>
                  </a:lnTo>
                  <a:lnTo>
                    <a:pt x="6648861" y="6489779"/>
                  </a:lnTo>
                  <a:lnTo>
                    <a:pt x="6504081" y="6489779"/>
                  </a:lnTo>
                  <a:lnTo>
                    <a:pt x="6504081" y="144780"/>
                  </a:lnTo>
                  <a:close/>
                  <a:moveTo>
                    <a:pt x="144780" y="6489779"/>
                  </a:moveTo>
                  <a:lnTo>
                    <a:pt x="6504081" y="6489779"/>
                  </a:lnTo>
                  <a:lnTo>
                    <a:pt x="6504081" y="6634559"/>
                  </a:lnTo>
                  <a:lnTo>
                    <a:pt x="144780" y="6634559"/>
                  </a:lnTo>
                  <a:lnTo>
                    <a:pt x="144780" y="6489779"/>
                  </a:lnTo>
                  <a:close/>
                  <a:moveTo>
                    <a:pt x="6504081" y="0"/>
                  </a:moveTo>
                  <a:lnTo>
                    <a:pt x="6648861" y="0"/>
                  </a:lnTo>
                  <a:lnTo>
                    <a:pt x="6648861" y="144780"/>
                  </a:lnTo>
                  <a:lnTo>
                    <a:pt x="6504081" y="144780"/>
                  </a:lnTo>
                  <a:lnTo>
                    <a:pt x="65040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504081" y="0"/>
                  </a:lnTo>
                  <a:lnTo>
                    <a:pt x="65040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5DA64AD2-6CEA-7408-557D-6195A4C84BA8}"/>
              </a:ext>
            </a:extLst>
          </p:cNvPr>
          <p:cNvSpPr txBox="1"/>
          <p:nvPr/>
        </p:nvSpPr>
        <p:spPr>
          <a:xfrm>
            <a:off x="14079460" y="3758260"/>
            <a:ext cx="337034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67"/>
              </a:lnSpc>
            </a:pPr>
            <a:r>
              <a:rPr lang="en-US" sz="8000" b="1" dirty="0">
                <a:latin typeface="Nunito 2 Bold"/>
                <a:ea typeface="Nunito 2 Bold"/>
                <a:cs typeface="Nunito 2 Bold"/>
                <a:sym typeface="Nunito 2 Bold"/>
              </a:rPr>
              <a:t>8 cm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1A85707F-0534-7E67-844E-3C5121FFFE25}"/>
              </a:ext>
            </a:extLst>
          </p:cNvPr>
          <p:cNvSpPr txBox="1"/>
          <p:nvPr/>
        </p:nvSpPr>
        <p:spPr>
          <a:xfrm>
            <a:off x="1000795" y="342900"/>
            <a:ext cx="16220405" cy="193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10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are the scissors?</a:t>
            </a:r>
          </a:p>
        </p:txBody>
      </p:sp>
      <p:pic>
        <p:nvPicPr>
          <p:cNvPr id="27" name="Picture 2" descr="Scissors Vector Design Illustration Isolated On White Background Stock  Illustration - Download Image Now - iStock">
            <a:extLst>
              <a:ext uri="{FF2B5EF4-FFF2-40B4-BE49-F238E27FC236}">
                <a16:creationId xmlns:a16="http://schemas.microsoft.com/office/drawing/2014/main" id="{CE08589B-B3F7-BDDB-B4EE-938D785A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87742" y="3239088"/>
            <a:ext cx="5603328" cy="43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41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69643" y="471152"/>
            <a:ext cx="17348714" cy="9344695"/>
            <a:chOff x="0" y="0"/>
            <a:chExt cx="4569209" cy="24611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5897D00F-A72D-2C44-AF8E-96336F1A1243}"/>
              </a:ext>
            </a:extLst>
          </p:cNvPr>
          <p:cNvSpPr txBox="1"/>
          <p:nvPr/>
        </p:nvSpPr>
        <p:spPr>
          <a:xfrm>
            <a:off x="685800" y="422086"/>
            <a:ext cx="16220405" cy="193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9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Let’s practice measuring.</a:t>
            </a:r>
          </a:p>
        </p:txBody>
      </p:sp>
      <p:pic>
        <p:nvPicPr>
          <p:cNvPr id="8194" name="Picture 2" descr="pdf, 623.31 KB">
            <a:extLst>
              <a:ext uri="{FF2B5EF4-FFF2-40B4-BE49-F238E27FC236}">
                <a16:creationId xmlns:a16="http://schemas.microsoft.com/office/drawing/2014/main" id="{B17D58B6-C424-BC7F-1040-F8837E5D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28732"/>
            <a:ext cx="5105399" cy="73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8100000">
            <a:off x="3235467" y="2543601"/>
            <a:ext cx="9800980" cy="9837872"/>
          </a:xfrm>
          <a:custGeom>
            <a:avLst/>
            <a:gdLst/>
            <a:ahLst/>
            <a:cxnLst/>
            <a:rect l="l" t="t" r="r" b="b"/>
            <a:pathLst>
              <a:path w="9800980" h="9837872">
                <a:moveTo>
                  <a:pt x="0" y="0"/>
                </a:moveTo>
                <a:lnTo>
                  <a:pt x="9800980" y="0"/>
                </a:lnTo>
                <a:lnTo>
                  <a:pt x="9800980" y="9837873"/>
                </a:lnTo>
                <a:lnTo>
                  <a:pt x="0" y="9837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100000">
            <a:off x="3532055" y="-701532"/>
            <a:ext cx="11223891" cy="11266139"/>
          </a:xfrm>
          <a:custGeom>
            <a:avLst/>
            <a:gdLst/>
            <a:ahLst/>
            <a:cxnLst/>
            <a:rect l="l" t="t" r="r" b="b"/>
            <a:pathLst>
              <a:path w="11223891" h="11266139">
                <a:moveTo>
                  <a:pt x="0" y="0"/>
                </a:moveTo>
                <a:lnTo>
                  <a:pt x="11223890" y="0"/>
                </a:lnTo>
                <a:lnTo>
                  <a:pt x="11223890" y="11266139"/>
                </a:lnTo>
                <a:lnTo>
                  <a:pt x="0" y="112661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38895" y="828675"/>
            <a:ext cx="16220405" cy="1890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10899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Which one is longer?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D0D0CF-C92A-2200-73B9-E37916280752}"/>
              </a:ext>
            </a:extLst>
          </p:cNvPr>
          <p:cNvSpPr/>
          <p:nvPr/>
        </p:nvSpPr>
        <p:spPr>
          <a:xfrm>
            <a:off x="1192572" y="2919978"/>
            <a:ext cx="16066727" cy="38999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F2B5D3-6128-4499-FF00-39C41401ED2B}"/>
              </a:ext>
            </a:extLst>
          </p:cNvPr>
          <p:cNvCxnSpPr>
            <a:cxnSpLocks/>
          </p:cNvCxnSpPr>
          <p:nvPr/>
        </p:nvCxnSpPr>
        <p:spPr>
          <a:xfrm>
            <a:off x="1524000" y="1943100"/>
            <a:ext cx="0" cy="76200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3F562-4E48-3666-1B7D-797EFF89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35B65F7-FC25-1DAB-F841-6D8FADB58513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EA3228-F6A3-4395-5F14-34B66BD4AEC9}"/>
              </a:ext>
            </a:extLst>
          </p:cNvPr>
          <p:cNvGrpSpPr/>
          <p:nvPr/>
        </p:nvGrpSpPr>
        <p:grpSpPr>
          <a:xfrm>
            <a:off x="469643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B7C517C-57B1-A5F4-8C58-335B5298571D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902F9B5-D940-9159-2BFD-05181AC3C619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7A0C7D2-A319-8F9D-D5A9-3D4D4A2296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65" t="17777" r="8834" b="33334"/>
          <a:stretch>
            <a:fillRect/>
          </a:stretch>
        </p:blipFill>
        <p:spPr>
          <a:xfrm>
            <a:off x="685800" y="2316361"/>
            <a:ext cx="16916400" cy="5638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D3BB89-9D66-3ED2-0224-B6F1515897D3}"/>
              </a:ext>
            </a:extLst>
          </p:cNvPr>
          <p:cNvCxnSpPr>
            <a:cxnSpLocks/>
          </p:cNvCxnSpPr>
          <p:nvPr/>
        </p:nvCxnSpPr>
        <p:spPr>
          <a:xfrm>
            <a:off x="1447800" y="1028700"/>
            <a:ext cx="0" cy="396240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CE18B1-6009-2A35-1FA3-39E8FE54B071}"/>
              </a:ext>
            </a:extLst>
          </p:cNvPr>
          <p:cNvCxnSpPr>
            <a:cxnSpLocks/>
          </p:cNvCxnSpPr>
          <p:nvPr/>
        </p:nvCxnSpPr>
        <p:spPr>
          <a:xfrm flipH="1">
            <a:off x="5709557" y="1186543"/>
            <a:ext cx="81643" cy="395695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E0EF6BB-1D89-9DCD-2533-CA74C0F9FBE5}"/>
              </a:ext>
            </a:extLst>
          </p:cNvPr>
          <p:cNvSpPr/>
          <p:nvPr/>
        </p:nvSpPr>
        <p:spPr>
          <a:xfrm>
            <a:off x="5338551" y="4788525"/>
            <a:ext cx="742011" cy="709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F5C3A-1C0C-5647-1A40-2420D2370F51}"/>
              </a:ext>
            </a:extLst>
          </p:cNvPr>
          <p:cNvSpPr txBox="1"/>
          <p:nvPr/>
        </p:nvSpPr>
        <p:spPr>
          <a:xfrm>
            <a:off x="6629400" y="61341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  <a:sym typeface="Nunito 2 Bold"/>
              </a:rPr>
              <a:t>6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85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984DB-B738-88E7-34E7-132FA646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B75C11-A18E-DBCD-2066-1B159CD7745E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4E62A0E-246B-4A99-807A-F80A963C50E2}"/>
              </a:ext>
            </a:extLst>
          </p:cNvPr>
          <p:cNvGrpSpPr/>
          <p:nvPr/>
        </p:nvGrpSpPr>
        <p:grpSpPr>
          <a:xfrm>
            <a:off x="469643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D94E37D-46F9-473B-88E9-270488CAB6BA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924F816-A0D4-7A92-FD9E-879078039160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43BD5FC7-D228-18A5-2C1F-4BE4E3EBD005}"/>
              </a:ext>
            </a:extLst>
          </p:cNvPr>
          <p:cNvSpPr txBox="1"/>
          <p:nvPr/>
        </p:nvSpPr>
        <p:spPr>
          <a:xfrm>
            <a:off x="685800" y="232397"/>
            <a:ext cx="16220405" cy="193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9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Let’s measure your book!</a:t>
            </a:r>
          </a:p>
        </p:txBody>
      </p:sp>
      <p:pic>
        <p:nvPicPr>
          <p:cNvPr id="1026" name="Picture 2" descr="Targeting Mathematics Work-Textbook Primary 2A #อจท | Lazada.co.th">
            <a:extLst>
              <a:ext uri="{FF2B5EF4-FFF2-40B4-BE49-F238E27FC236}">
                <a16:creationId xmlns:a16="http://schemas.microsoft.com/office/drawing/2014/main" id="{929F1D1F-A960-58C0-5DC6-6D5A7799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98914"/>
            <a:ext cx="67437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11C28D9-B7C2-D528-F7BE-77A8AE832B3B}"/>
              </a:ext>
            </a:extLst>
          </p:cNvPr>
          <p:cNvSpPr txBox="1"/>
          <p:nvPr/>
        </p:nvSpPr>
        <p:spPr>
          <a:xfrm>
            <a:off x="9181062" y="3488457"/>
            <a:ext cx="7990114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5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is your book?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3928E-1557-2173-8F0A-1A01C5C32493}"/>
              </a:ext>
            </a:extLst>
          </p:cNvPr>
          <p:cNvCxnSpPr>
            <a:cxnSpLocks/>
          </p:cNvCxnSpPr>
          <p:nvPr/>
        </p:nvCxnSpPr>
        <p:spPr>
          <a:xfrm>
            <a:off x="3105150" y="3570928"/>
            <a:ext cx="421005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7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084D0-A302-FEA5-DC82-61FF93974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2CD5CEC-EE32-A90A-2D52-4115FD79A99B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26DFD38-44BC-ED2A-1BCA-EE0AF0BE6BAF}"/>
              </a:ext>
            </a:extLst>
          </p:cNvPr>
          <p:cNvGrpSpPr/>
          <p:nvPr/>
        </p:nvGrpSpPr>
        <p:grpSpPr>
          <a:xfrm>
            <a:off x="469643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5E8548-79A0-FBDE-97F6-B5E1F92FCE0D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58F4B5B-BD57-CAF2-E516-53D3D6929F35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627FF13A-D394-1E90-A801-FEC8656C7E45}"/>
              </a:ext>
            </a:extLst>
          </p:cNvPr>
          <p:cNvSpPr txBox="1"/>
          <p:nvPr/>
        </p:nvSpPr>
        <p:spPr>
          <a:xfrm>
            <a:off x="685800" y="232397"/>
            <a:ext cx="17348714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9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Let’s measure your pencil case!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9C7821C-BFFF-76C4-D7B3-2C732A7F402B}"/>
              </a:ext>
            </a:extLst>
          </p:cNvPr>
          <p:cNvSpPr txBox="1"/>
          <p:nvPr/>
        </p:nvSpPr>
        <p:spPr>
          <a:xfrm>
            <a:off x="2743200" y="6826607"/>
            <a:ext cx="8674876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5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is your pencil case?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EE4BAE-0400-63AE-6BAD-1A71A33A062D}"/>
              </a:ext>
            </a:extLst>
          </p:cNvPr>
          <p:cNvCxnSpPr>
            <a:cxnSpLocks/>
          </p:cNvCxnSpPr>
          <p:nvPr/>
        </p:nvCxnSpPr>
        <p:spPr>
          <a:xfrm>
            <a:off x="2743200" y="3715589"/>
            <a:ext cx="50292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Kids Pencil Case | Pink Rainbow for Boys and Girls | Jan &amp; Jul">
            <a:extLst>
              <a:ext uri="{FF2B5EF4-FFF2-40B4-BE49-F238E27FC236}">
                <a16:creationId xmlns:a16="http://schemas.microsoft.com/office/drawing/2014/main" id="{14018D9F-3FC4-4851-73D3-C9A82CEEF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7" b="28198"/>
          <a:stretch>
            <a:fillRect/>
          </a:stretch>
        </p:blipFill>
        <p:spPr bwMode="auto">
          <a:xfrm>
            <a:off x="1983796" y="3715589"/>
            <a:ext cx="6972300" cy="28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69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E2DD8-D491-92F3-5CE2-5695B404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A84818-DF49-0CB6-ADC8-CCC95400BAA5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AC0BCB8-7D31-F53C-5366-5334E8C8CD66}"/>
              </a:ext>
            </a:extLst>
          </p:cNvPr>
          <p:cNvGrpSpPr/>
          <p:nvPr/>
        </p:nvGrpSpPr>
        <p:grpSpPr>
          <a:xfrm>
            <a:off x="469643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830B96-6926-2D00-86A5-B7E04411A6F3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8B07136-F73F-A546-3795-D618A9BCBA3B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CF8D07DE-2973-C898-0EE1-AB0C4D61C343}"/>
              </a:ext>
            </a:extLst>
          </p:cNvPr>
          <p:cNvSpPr txBox="1"/>
          <p:nvPr/>
        </p:nvSpPr>
        <p:spPr>
          <a:xfrm>
            <a:off x="685800" y="232397"/>
            <a:ext cx="17348714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9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Let’s measure your pencil!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D1745EE-B453-FC8D-9299-D647DFBB4D07}"/>
              </a:ext>
            </a:extLst>
          </p:cNvPr>
          <p:cNvSpPr txBox="1"/>
          <p:nvPr/>
        </p:nvSpPr>
        <p:spPr>
          <a:xfrm>
            <a:off x="2743200" y="6826607"/>
            <a:ext cx="8674876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959"/>
              </a:lnSpc>
            </a:pPr>
            <a:r>
              <a:rPr lang="en-US" sz="5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is your pencil?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8578C2-14D2-7DE1-F44B-A17977539A6C}"/>
              </a:ext>
            </a:extLst>
          </p:cNvPr>
          <p:cNvCxnSpPr>
            <a:cxnSpLocks/>
          </p:cNvCxnSpPr>
          <p:nvPr/>
        </p:nvCxnSpPr>
        <p:spPr>
          <a:xfrm>
            <a:off x="2590800" y="5152502"/>
            <a:ext cx="83058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encil PNGs for Free Download">
            <a:extLst>
              <a:ext uri="{FF2B5EF4-FFF2-40B4-BE49-F238E27FC236}">
                <a16:creationId xmlns:a16="http://schemas.microsoft.com/office/drawing/2014/main" id="{122DA1DF-E88D-ECD3-3006-B85795B12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7" b="29775"/>
          <a:stretch>
            <a:fillRect/>
          </a:stretch>
        </p:blipFill>
        <p:spPr bwMode="auto">
          <a:xfrm flipH="1">
            <a:off x="1981200" y="5568610"/>
            <a:ext cx="9829800" cy="9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46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5AFB2-F6F6-C54A-0702-315D4C006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56467C3-5031-E9D9-6DFA-F09773FF0F96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651F255-AA90-0112-3456-2D3740C1EC34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B86FA59-7205-E55B-AF78-67510A576C6E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84461CC-5DAF-C263-DEA9-756E8EB1EB8D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B13FC7A-2F14-0BFE-F6D4-730AECFD01EE}"/>
              </a:ext>
            </a:extLst>
          </p:cNvPr>
          <p:cNvSpPr txBox="1"/>
          <p:nvPr/>
        </p:nvSpPr>
        <p:spPr>
          <a:xfrm>
            <a:off x="609601" y="828675"/>
            <a:ext cx="17213854" cy="1856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9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is our whiteboard?</a:t>
            </a:r>
          </a:p>
        </p:txBody>
      </p:sp>
      <p:pic>
        <p:nvPicPr>
          <p:cNvPr id="3074" name="Picture 2" descr="36,600+ Kid Thinking Stock Illustrations, Royalty-Free Vector Graphics &amp;  Clip Art - iStock | Kid thinking illustration, Kid thinking white  background, Kid thinking hard">
            <a:extLst>
              <a:ext uri="{FF2B5EF4-FFF2-40B4-BE49-F238E27FC236}">
                <a16:creationId xmlns:a16="http://schemas.microsoft.com/office/drawing/2014/main" id="{594D069B-8C8A-5F96-48AD-6F5FBA6E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37" y="6518394"/>
            <a:ext cx="2829156" cy="34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lassroom whiteboard sales">
            <a:extLst>
              <a:ext uri="{FF2B5EF4-FFF2-40B4-BE49-F238E27FC236}">
                <a16:creationId xmlns:a16="http://schemas.microsoft.com/office/drawing/2014/main" id="{424F49AF-F65D-97F2-CAA2-3309EF09B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5925" r="3365" b="14611"/>
          <a:stretch>
            <a:fillRect/>
          </a:stretch>
        </p:blipFill>
        <p:spPr bwMode="auto">
          <a:xfrm>
            <a:off x="2209800" y="2585448"/>
            <a:ext cx="15163800" cy="68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5D7EE4-A8F1-F260-8CCD-C9B90659F8B3}"/>
              </a:ext>
            </a:extLst>
          </p:cNvPr>
          <p:cNvCxnSpPr>
            <a:cxnSpLocks/>
          </p:cNvCxnSpPr>
          <p:nvPr/>
        </p:nvCxnSpPr>
        <p:spPr>
          <a:xfrm>
            <a:off x="2209800" y="5372100"/>
            <a:ext cx="149352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01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28EC08-DF61-7854-EBF9-88046F759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9104D9F-6FBF-C689-A7C9-6D7EAE5A0B3C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D0445AB-807A-FC7C-FFEA-85E1E1B7F8FF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3DDB2BF-A1A4-0C9F-7AF8-32CC02523E40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5C1303F-D258-CE7E-8318-0CB39F483A15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BA74999-2938-1D9F-32C5-00D079D06163}"/>
              </a:ext>
            </a:extLst>
          </p:cNvPr>
          <p:cNvSpPr txBox="1"/>
          <p:nvPr/>
        </p:nvSpPr>
        <p:spPr>
          <a:xfrm>
            <a:off x="1038895" y="828675"/>
            <a:ext cx="16220405" cy="2212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Which measuring tools can we use to measure the whiteboard?</a:t>
            </a:r>
          </a:p>
        </p:txBody>
      </p:sp>
      <p:pic>
        <p:nvPicPr>
          <p:cNvPr id="3074" name="Picture 2" descr="36,600+ Kid Thinking Stock Illustrations, Royalty-Free Vector Graphics &amp;  Clip Art - iStock | Kid thinking illustration, Kid thinking white  background, Kid thinking hard">
            <a:extLst>
              <a:ext uri="{FF2B5EF4-FFF2-40B4-BE49-F238E27FC236}">
                <a16:creationId xmlns:a16="http://schemas.microsoft.com/office/drawing/2014/main" id="{9E0C12E5-4A44-B9F4-8814-99CB64C7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575180"/>
            <a:ext cx="2829156" cy="34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hat is Ruler? Definition, Types, Examples, Facts">
            <a:extLst>
              <a:ext uri="{FF2B5EF4-FFF2-40B4-BE49-F238E27FC236}">
                <a16:creationId xmlns:a16="http://schemas.microsoft.com/office/drawing/2014/main" id="{CEF4B9D1-C3A8-2648-A626-7BAE76489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994"/>
          <a:stretch>
            <a:fillRect/>
          </a:stretch>
        </p:blipFill>
        <p:spPr bwMode="auto">
          <a:xfrm rot="18055603">
            <a:off x="886880" y="5861016"/>
            <a:ext cx="6275351" cy="7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1+ Thousand Meter Stick Royalty-Free Images, Stock Photos &amp; Pictures |  Shutterstock">
            <a:extLst>
              <a:ext uri="{FF2B5EF4-FFF2-40B4-BE49-F238E27FC236}">
                <a16:creationId xmlns:a16="http://schemas.microsoft.com/office/drawing/2014/main" id="{FFD96628-F019-6AAE-3844-1A1B0A3F2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26865" r="1642" b="32836"/>
          <a:stretch>
            <a:fillRect/>
          </a:stretch>
        </p:blipFill>
        <p:spPr bwMode="auto">
          <a:xfrm>
            <a:off x="6324600" y="3398341"/>
            <a:ext cx="11146971" cy="12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easuring Tape With">
            <a:extLst>
              <a:ext uri="{FF2B5EF4-FFF2-40B4-BE49-F238E27FC236}">
                <a16:creationId xmlns:a16="http://schemas.microsoft.com/office/drawing/2014/main" id="{2E4E13BC-37C2-D2BC-912B-7ECF01BE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75930"/>
            <a:ext cx="5303429" cy="42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7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FED08-B433-3256-6639-C3C1230B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76F8A08-9CE4-102B-166B-58BCDBE08256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A12532-D313-A22C-C084-3A11D55AE25D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6CDACD4-B967-9E94-C6BB-CA5E8EEF8AF0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457919-53B6-A6E7-7458-854A27728926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AAC2894-95E7-4311-5BB4-CC40A8573909}"/>
              </a:ext>
            </a:extLst>
          </p:cNvPr>
          <p:cNvSpPr txBox="1"/>
          <p:nvPr/>
        </p:nvSpPr>
        <p:spPr>
          <a:xfrm>
            <a:off x="1038895" y="828675"/>
            <a:ext cx="16220405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Next class, let’s measure our whiteboard together!!!</a:t>
            </a:r>
          </a:p>
        </p:txBody>
      </p:sp>
      <p:pic>
        <p:nvPicPr>
          <p:cNvPr id="19458" name="Picture 2" descr="62,900+ Measuring Length Stock Photos, Pictures &amp; Royalty-Free Images -  iStock">
            <a:extLst>
              <a:ext uri="{FF2B5EF4-FFF2-40B4-BE49-F238E27FC236}">
                <a16:creationId xmlns:a16="http://schemas.microsoft.com/office/drawing/2014/main" id="{AE514202-03A5-1FF4-0F6B-A0036C439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15228"/>
          <a:stretch>
            <a:fillRect/>
          </a:stretch>
        </p:blipFill>
        <p:spPr bwMode="auto">
          <a:xfrm>
            <a:off x="4191000" y="2659729"/>
            <a:ext cx="12039600" cy="73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91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CEF5A-3A5A-1F29-82E3-E6C3BB521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28DDBBB-B6D1-BD14-EC61-CC8227EB31AC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C4187CE-8009-D839-3A8C-FB24E867E778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194CCE8-6183-C359-F454-9FD0E299A1BC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24E2F61F-DA20-B4DD-0D83-391D248279D0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9" name="Picture 5" descr="25+ Thousand Box Cutter Royalty-Free Images, Stock Photos &amp; Pictures |  Shutterstock">
            <a:extLst>
              <a:ext uri="{FF2B5EF4-FFF2-40B4-BE49-F238E27FC236}">
                <a16:creationId xmlns:a16="http://schemas.microsoft.com/office/drawing/2014/main" id="{28F05F63-302E-C528-3824-B2501BEC5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>
            <a:fillRect/>
          </a:stretch>
        </p:blipFill>
        <p:spPr bwMode="auto">
          <a:xfrm>
            <a:off x="2514600" y="5524500"/>
            <a:ext cx="7848600" cy="26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527D53A1-4767-741A-FFDA-6887F4183842}"/>
              </a:ext>
            </a:extLst>
          </p:cNvPr>
          <p:cNvSpPr txBox="1"/>
          <p:nvPr/>
        </p:nvSpPr>
        <p:spPr>
          <a:xfrm>
            <a:off x="1038895" y="828675"/>
            <a:ext cx="16220405" cy="1890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10899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Which one is longer?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4487379-D7DB-42B6-FFE3-23C9E85A575E}"/>
              </a:ext>
            </a:extLst>
          </p:cNvPr>
          <p:cNvSpPr/>
          <p:nvPr/>
        </p:nvSpPr>
        <p:spPr>
          <a:xfrm rot="-8100000">
            <a:off x="4111163" y="1459944"/>
            <a:ext cx="6789073" cy="6681311"/>
          </a:xfrm>
          <a:custGeom>
            <a:avLst/>
            <a:gdLst/>
            <a:ahLst/>
            <a:cxnLst/>
            <a:rect l="l" t="t" r="r" b="b"/>
            <a:pathLst>
              <a:path w="10905905" h="10946957">
                <a:moveTo>
                  <a:pt x="0" y="0"/>
                </a:moveTo>
                <a:lnTo>
                  <a:pt x="10905906" y="0"/>
                </a:lnTo>
                <a:lnTo>
                  <a:pt x="10905906" y="10946957"/>
                </a:lnTo>
                <a:lnTo>
                  <a:pt x="0" y="109469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0B3D64-480A-B14E-3D6D-D3C07CB74184}"/>
              </a:ext>
            </a:extLst>
          </p:cNvPr>
          <p:cNvSpPr/>
          <p:nvPr/>
        </p:nvSpPr>
        <p:spPr>
          <a:xfrm>
            <a:off x="1910975" y="3681978"/>
            <a:ext cx="11468099" cy="22235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3B284-B72A-6088-243B-4DC99212652C}"/>
              </a:ext>
            </a:extLst>
          </p:cNvPr>
          <p:cNvCxnSpPr>
            <a:cxnSpLocks/>
          </p:cNvCxnSpPr>
          <p:nvPr/>
        </p:nvCxnSpPr>
        <p:spPr>
          <a:xfrm>
            <a:off x="2895600" y="2476500"/>
            <a:ext cx="0" cy="72390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88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E4104-7F24-D4EB-2BEF-F8E6ACB7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F5EE874-4D4F-06A3-5AC8-A5F88072D96C}"/>
              </a:ext>
            </a:extLst>
          </p:cNvPr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5607FD5-8CDA-5A09-EB92-FA21FDE76773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A989AF9-7BBE-FF36-2840-A6942CE527A7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68C4BFA9-6F36-A5BD-E027-DD97A62FC2F0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6132D70-1CA4-FAFD-1D82-56996C463D9E}"/>
              </a:ext>
            </a:extLst>
          </p:cNvPr>
          <p:cNvSpPr txBox="1"/>
          <p:nvPr/>
        </p:nvSpPr>
        <p:spPr>
          <a:xfrm>
            <a:off x="1038895" y="828675"/>
            <a:ext cx="16220405" cy="1890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10899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Which one is longer?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AD1269-224B-5BC0-FD78-E2A172002642}"/>
              </a:ext>
            </a:extLst>
          </p:cNvPr>
          <p:cNvSpPr/>
          <p:nvPr/>
        </p:nvSpPr>
        <p:spPr>
          <a:xfrm>
            <a:off x="1910975" y="3524182"/>
            <a:ext cx="11468099" cy="222352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cissors Vector Design Illustration Isolated On White Background Stock  Illustration - Download Image Now - iStock">
            <a:extLst>
              <a:ext uri="{FF2B5EF4-FFF2-40B4-BE49-F238E27FC236}">
                <a16:creationId xmlns:a16="http://schemas.microsoft.com/office/drawing/2014/main" id="{FCFBDC96-C324-5572-2D42-3F9B07167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56113" y="5143500"/>
            <a:ext cx="6027458" cy="43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8">
            <a:extLst>
              <a:ext uri="{FF2B5EF4-FFF2-40B4-BE49-F238E27FC236}">
                <a16:creationId xmlns:a16="http://schemas.microsoft.com/office/drawing/2014/main" id="{829E6D46-541A-5C46-BFDC-7502FE9B2832}"/>
              </a:ext>
            </a:extLst>
          </p:cNvPr>
          <p:cNvSpPr/>
          <p:nvPr/>
        </p:nvSpPr>
        <p:spPr>
          <a:xfrm rot="-8100000">
            <a:off x="4111163" y="1383744"/>
            <a:ext cx="6789073" cy="6681311"/>
          </a:xfrm>
          <a:custGeom>
            <a:avLst/>
            <a:gdLst/>
            <a:ahLst/>
            <a:cxnLst/>
            <a:rect l="l" t="t" r="r" b="b"/>
            <a:pathLst>
              <a:path w="10905905" h="10946957">
                <a:moveTo>
                  <a:pt x="0" y="0"/>
                </a:moveTo>
                <a:lnTo>
                  <a:pt x="10905906" y="0"/>
                </a:lnTo>
                <a:lnTo>
                  <a:pt x="10905906" y="10946957"/>
                </a:lnTo>
                <a:lnTo>
                  <a:pt x="0" y="109469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22D25B-5353-C790-CF15-3705445DE438}"/>
              </a:ext>
            </a:extLst>
          </p:cNvPr>
          <p:cNvCxnSpPr>
            <a:cxnSpLocks/>
          </p:cNvCxnSpPr>
          <p:nvPr/>
        </p:nvCxnSpPr>
        <p:spPr>
          <a:xfrm>
            <a:off x="2895600" y="2476500"/>
            <a:ext cx="0" cy="72390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62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74740" y="471153"/>
            <a:ext cx="17348714" cy="9344695"/>
            <a:chOff x="0" y="0"/>
            <a:chExt cx="4569209" cy="24611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8895" y="828675"/>
            <a:ext cx="16220405" cy="185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100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How long is this pencil?</a:t>
            </a:r>
          </a:p>
        </p:txBody>
      </p:sp>
      <p:sp>
        <p:nvSpPr>
          <p:cNvPr id="8" name="Freeform 8"/>
          <p:cNvSpPr/>
          <p:nvPr/>
        </p:nvSpPr>
        <p:spPr>
          <a:xfrm rot="-8100000">
            <a:off x="4334459" y="-32377"/>
            <a:ext cx="8640573" cy="8510859"/>
          </a:xfrm>
          <a:custGeom>
            <a:avLst/>
            <a:gdLst/>
            <a:ahLst/>
            <a:cxnLst/>
            <a:rect l="l" t="t" r="r" b="b"/>
            <a:pathLst>
              <a:path w="10905905" h="10946957">
                <a:moveTo>
                  <a:pt x="0" y="0"/>
                </a:moveTo>
                <a:lnTo>
                  <a:pt x="10905906" y="0"/>
                </a:lnTo>
                <a:lnTo>
                  <a:pt x="10905906" y="10946957"/>
                </a:lnTo>
                <a:lnTo>
                  <a:pt x="0" y="10946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36,600+ Kid Thinking Stock Illustrations, Royalty-Free Vector Graphics &amp;  Clip Art - iStock | Kid thinking illustration, Kid thinking white  background, Kid thinking hard">
            <a:extLst>
              <a:ext uri="{FF2B5EF4-FFF2-40B4-BE49-F238E27FC236}">
                <a16:creationId xmlns:a16="http://schemas.microsoft.com/office/drawing/2014/main" id="{4CD7E2BD-A0F0-D232-6117-F734A58D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70824"/>
            <a:ext cx="3667356" cy="44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D02B55-3041-C926-65B6-A204EEFC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5F3A6E-D2B7-6673-8A9F-D99176B90684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25C36DD-27FE-C71C-2580-EE10801B67A9}"/>
              </a:ext>
            </a:extLst>
          </p:cNvPr>
          <p:cNvGrpSpPr/>
          <p:nvPr/>
        </p:nvGrpSpPr>
        <p:grpSpPr>
          <a:xfrm>
            <a:off x="457200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2A97AD0-D851-883B-B3A8-62F0A4AE034B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31FD17B-2805-35ED-4528-BCA7FC1998E9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44FBE726-3945-B2A3-39AE-532A09528604}"/>
              </a:ext>
            </a:extLst>
          </p:cNvPr>
          <p:cNvSpPr txBox="1"/>
          <p:nvPr/>
        </p:nvSpPr>
        <p:spPr>
          <a:xfrm>
            <a:off x="1038895" y="828675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Which one can we use to </a:t>
            </a:r>
            <a:r>
              <a:rPr lang="en-US" sz="6500" b="1" dirty="0">
                <a:solidFill>
                  <a:srgbClr val="00B050"/>
                </a:solidFill>
                <a:latin typeface="Nunito 1 Bold"/>
                <a:ea typeface="Nunito 1 Bold"/>
                <a:cs typeface="Nunito 1 Bold"/>
                <a:sym typeface="Nunito 1 Bold"/>
              </a:rPr>
              <a:t>measure</a:t>
            </a: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 </a:t>
            </a:r>
            <a:r>
              <a:rPr lang="en-US" sz="6500" b="1" dirty="0">
                <a:solidFill>
                  <a:srgbClr val="0070C0"/>
                </a:solidFill>
                <a:latin typeface="Nunito 1 Bold"/>
                <a:ea typeface="Nunito 1 Bold"/>
                <a:cs typeface="Nunito 1 Bold"/>
                <a:sym typeface="Nunito 1 Bold"/>
              </a:rPr>
              <a:t>length</a:t>
            </a: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?</a:t>
            </a:r>
          </a:p>
        </p:txBody>
      </p:sp>
      <p:pic>
        <p:nvPicPr>
          <p:cNvPr id="4098" name="Picture 2" descr="Amazon.com: Sharp Wall Clock – Black, Silent Non Ticking 14 Inch Quality  Quartz Battery Operated Round Easy to Read  Home/Kitchen/Office/Classroom/School Clocks, Sweep Movement : Home &amp; Kitchen">
            <a:extLst>
              <a:ext uri="{FF2B5EF4-FFF2-40B4-BE49-F238E27FC236}">
                <a16:creationId xmlns:a16="http://schemas.microsoft.com/office/drawing/2014/main" id="{FEC613FC-7268-00A3-A5D0-D89A0D54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09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lance Scales">
            <a:extLst>
              <a:ext uri="{FF2B5EF4-FFF2-40B4-BE49-F238E27FC236}">
                <a16:creationId xmlns:a16="http://schemas.microsoft.com/office/drawing/2014/main" id="{C8B50812-96CA-4280-256B-6ABC32FA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337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at is Ruler? Definition, Types, Examples, Facts">
            <a:extLst>
              <a:ext uri="{FF2B5EF4-FFF2-40B4-BE49-F238E27FC236}">
                <a16:creationId xmlns:a16="http://schemas.microsoft.com/office/drawing/2014/main" id="{FFAA0D91-4E4F-C8DC-18DC-7CB8DE9C3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994"/>
          <a:stretch>
            <a:fillRect/>
          </a:stretch>
        </p:blipFill>
        <p:spPr bwMode="auto">
          <a:xfrm rot="18683647">
            <a:off x="9708842" y="5321700"/>
            <a:ext cx="8443829" cy="10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D38D12-9911-0912-4F95-D44E2EB99B5A}"/>
              </a:ext>
            </a:extLst>
          </p:cNvPr>
          <p:cNvSpPr/>
          <p:nvPr/>
        </p:nvSpPr>
        <p:spPr>
          <a:xfrm rot="18772286">
            <a:off x="9509836" y="4621800"/>
            <a:ext cx="8881383" cy="25845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8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6D05E-820D-545B-A42D-09591DA0E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71DF5C6-8E3F-DD6E-0BC7-031BD6098CC0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D5D4BD5-D654-DA96-58B2-70EA9D792332}"/>
              </a:ext>
            </a:extLst>
          </p:cNvPr>
          <p:cNvGrpSpPr/>
          <p:nvPr/>
        </p:nvGrpSpPr>
        <p:grpSpPr>
          <a:xfrm>
            <a:off x="533400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E191C98-219F-3523-27B4-CE9184036DB6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6B6BB8C-494B-A833-6A21-B85A0D9F6604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E649323-0D35-5BD8-41AD-04522AE8C281}"/>
              </a:ext>
            </a:extLst>
          </p:cNvPr>
          <p:cNvSpPr txBox="1"/>
          <p:nvPr/>
        </p:nvSpPr>
        <p:spPr>
          <a:xfrm>
            <a:off x="533400" y="114300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Measuring Tools</a:t>
            </a:r>
          </a:p>
        </p:txBody>
      </p:sp>
      <p:pic>
        <p:nvPicPr>
          <p:cNvPr id="4102" name="Picture 6" descr="What is Ruler? Definition, Types, Examples, Facts">
            <a:extLst>
              <a:ext uri="{FF2B5EF4-FFF2-40B4-BE49-F238E27FC236}">
                <a16:creationId xmlns:a16="http://schemas.microsoft.com/office/drawing/2014/main" id="{6BC0C991-257F-8C06-7FCE-DCE2BD19D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994"/>
          <a:stretch>
            <a:fillRect/>
          </a:stretch>
        </p:blipFill>
        <p:spPr bwMode="auto">
          <a:xfrm rot="19848208">
            <a:off x="4673384" y="4259159"/>
            <a:ext cx="8443829" cy="10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FEA9D4-6981-3855-BA19-69F910C6379F}"/>
              </a:ext>
            </a:extLst>
          </p:cNvPr>
          <p:cNvSpPr txBox="1"/>
          <p:nvPr/>
        </p:nvSpPr>
        <p:spPr>
          <a:xfrm>
            <a:off x="549729" y="7070202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 ruler</a:t>
            </a:r>
          </a:p>
        </p:txBody>
      </p:sp>
    </p:spTree>
    <p:extLst>
      <p:ext uri="{BB962C8B-B14F-4D97-AF65-F5344CB8AC3E}">
        <p14:creationId xmlns:p14="http://schemas.microsoft.com/office/powerpoint/2010/main" val="587636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E814E-8CB6-A906-7169-AA0AA1144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574AAB-85D4-9D43-DB09-A963CFA5A53C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8129044-9E8B-7249-CBE0-CEBE8BCE8113}"/>
              </a:ext>
            </a:extLst>
          </p:cNvPr>
          <p:cNvGrpSpPr/>
          <p:nvPr/>
        </p:nvGrpSpPr>
        <p:grpSpPr>
          <a:xfrm>
            <a:off x="544286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A35D9CA-4FE7-820C-788B-427E12658F77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4763DBF-E848-0EF2-EB05-DB814D38EA3B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A54DF0D-9728-F257-A11A-4B127024A94E}"/>
              </a:ext>
            </a:extLst>
          </p:cNvPr>
          <p:cNvSpPr txBox="1"/>
          <p:nvPr/>
        </p:nvSpPr>
        <p:spPr>
          <a:xfrm>
            <a:off x="533400" y="114300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Measuring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33292-2DFD-A15B-2263-8DD4AE38FE5B}"/>
              </a:ext>
            </a:extLst>
          </p:cNvPr>
          <p:cNvSpPr txBox="1"/>
          <p:nvPr/>
        </p:nvSpPr>
        <p:spPr>
          <a:xfrm>
            <a:off x="549729" y="7070202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 meter stick</a:t>
            </a:r>
          </a:p>
        </p:txBody>
      </p:sp>
      <p:pic>
        <p:nvPicPr>
          <p:cNvPr id="6146" name="Picture 2" descr="11+ Thousand Meter Stick Royalty-Free Images, Stock Photos &amp; Pictures |  Shutterstock">
            <a:extLst>
              <a:ext uri="{FF2B5EF4-FFF2-40B4-BE49-F238E27FC236}">
                <a16:creationId xmlns:a16="http://schemas.microsoft.com/office/drawing/2014/main" id="{E24AEB69-D4EF-9B9B-2EEC-FB561066E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26865" r="1642" b="32836"/>
          <a:stretch>
            <a:fillRect/>
          </a:stretch>
        </p:blipFill>
        <p:spPr bwMode="auto">
          <a:xfrm>
            <a:off x="981631" y="3540908"/>
            <a:ext cx="16762083" cy="19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57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9A432-02C7-8755-4060-D71E29573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5CD9A6-D84D-4514-1E70-8DCA7751C08E}"/>
              </a:ext>
            </a:extLst>
          </p:cNvPr>
          <p:cNvSpPr/>
          <p:nvPr/>
        </p:nvSpPr>
        <p:spPr>
          <a:xfrm>
            <a:off x="-361022" y="-2835314"/>
            <a:ext cx="19040627" cy="18707416"/>
          </a:xfrm>
          <a:custGeom>
            <a:avLst/>
            <a:gdLst/>
            <a:ahLst/>
            <a:cxnLst/>
            <a:rect l="l" t="t" r="r" b="b"/>
            <a:pathLst>
              <a:path w="19040627" h="18707416">
                <a:moveTo>
                  <a:pt x="0" y="0"/>
                </a:moveTo>
                <a:lnTo>
                  <a:pt x="19040628" y="0"/>
                </a:lnTo>
                <a:lnTo>
                  <a:pt x="19040628" y="18707417"/>
                </a:lnTo>
                <a:lnTo>
                  <a:pt x="0" y="187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66EC40-4BB0-E012-5764-8C5BA2DA4B8C}"/>
              </a:ext>
            </a:extLst>
          </p:cNvPr>
          <p:cNvGrpSpPr/>
          <p:nvPr/>
        </p:nvGrpSpPr>
        <p:grpSpPr>
          <a:xfrm>
            <a:off x="544286" y="471152"/>
            <a:ext cx="17348714" cy="9344695"/>
            <a:chOff x="0" y="0"/>
            <a:chExt cx="4569209" cy="24611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7316531-7927-BF99-64C2-9721AEBA43AD}"/>
                </a:ext>
              </a:extLst>
            </p:cNvPr>
            <p:cNvSpPr/>
            <p:nvPr/>
          </p:nvSpPr>
          <p:spPr>
            <a:xfrm>
              <a:off x="0" y="0"/>
              <a:ext cx="4569209" cy="2461154"/>
            </a:xfrm>
            <a:custGeom>
              <a:avLst/>
              <a:gdLst/>
              <a:ahLst/>
              <a:cxnLst/>
              <a:rect l="l" t="t" r="r" b="b"/>
              <a:pathLst>
                <a:path w="4569209" h="2461154">
                  <a:moveTo>
                    <a:pt x="22759" y="0"/>
                  </a:moveTo>
                  <a:lnTo>
                    <a:pt x="4546450" y="0"/>
                  </a:lnTo>
                  <a:cubicBezTo>
                    <a:pt x="4552486" y="0"/>
                    <a:pt x="4558274" y="2398"/>
                    <a:pt x="4562543" y="6666"/>
                  </a:cubicBezTo>
                  <a:cubicBezTo>
                    <a:pt x="4566811" y="10934"/>
                    <a:pt x="4569209" y="16723"/>
                    <a:pt x="4569209" y="22759"/>
                  </a:cubicBezTo>
                  <a:lnTo>
                    <a:pt x="4569209" y="2438395"/>
                  </a:lnTo>
                  <a:cubicBezTo>
                    <a:pt x="4569209" y="2444431"/>
                    <a:pt x="4566811" y="2450220"/>
                    <a:pt x="4562543" y="2454488"/>
                  </a:cubicBezTo>
                  <a:cubicBezTo>
                    <a:pt x="4558274" y="2458757"/>
                    <a:pt x="4552486" y="2461154"/>
                    <a:pt x="4546450" y="2461154"/>
                  </a:cubicBezTo>
                  <a:lnTo>
                    <a:pt x="22759" y="2461154"/>
                  </a:lnTo>
                  <a:cubicBezTo>
                    <a:pt x="16723" y="2461154"/>
                    <a:pt x="10934" y="2458757"/>
                    <a:pt x="6666" y="2454488"/>
                  </a:cubicBezTo>
                  <a:cubicBezTo>
                    <a:pt x="2398" y="2450220"/>
                    <a:pt x="0" y="2444431"/>
                    <a:pt x="0" y="2438395"/>
                  </a:cubicBezTo>
                  <a:lnTo>
                    <a:pt x="0" y="22759"/>
                  </a:lnTo>
                  <a:cubicBezTo>
                    <a:pt x="0" y="16723"/>
                    <a:pt x="2398" y="10934"/>
                    <a:pt x="6666" y="6666"/>
                  </a:cubicBezTo>
                  <a:cubicBezTo>
                    <a:pt x="10934" y="2398"/>
                    <a:pt x="16723" y="0"/>
                    <a:pt x="22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33E949D-A4C8-A8EC-6EF5-363F91F1BA82}"/>
                </a:ext>
              </a:extLst>
            </p:cNvPr>
            <p:cNvSpPr txBox="1"/>
            <p:nvPr/>
          </p:nvSpPr>
          <p:spPr>
            <a:xfrm>
              <a:off x="0" y="-38100"/>
              <a:ext cx="4569209" cy="2499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A89D641-E554-DE67-B87A-44E61E312D00}"/>
              </a:ext>
            </a:extLst>
          </p:cNvPr>
          <p:cNvSpPr txBox="1"/>
          <p:nvPr/>
        </p:nvSpPr>
        <p:spPr>
          <a:xfrm>
            <a:off x="533400" y="114300"/>
            <a:ext cx="16410905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Measuring Tools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3A99E-D574-8355-3084-13E00DB2D528}"/>
              </a:ext>
            </a:extLst>
          </p:cNvPr>
          <p:cNvSpPr txBox="1"/>
          <p:nvPr/>
        </p:nvSpPr>
        <p:spPr>
          <a:xfrm>
            <a:off x="702129" y="7689075"/>
            <a:ext cx="17052471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59"/>
              </a:lnSpc>
            </a:pPr>
            <a:r>
              <a:rPr lang="en-US" sz="6500" b="1" dirty="0">
                <a:solidFill>
                  <a:srgbClr val="000000"/>
                </a:solidFill>
                <a:latin typeface="Nunito 1 Bold"/>
                <a:ea typeface="Nunito 1 Bold"/>
                <a:cs typeface="Nunito 1 Bold"/>
                <a:sym typeface="Nunito 1 Bold"/>
              </a:rPr>
              <a:t> measuring tape</a:t>
            </a:r>
          </a:p>
        </p:txBody>
      </p:sp>
      <p:pic>
        <p:nvPicPr>
          <p:cNvPr id="7170" name="Picture 2" descr="Measuring Tape With">
            <a:extLst>
              <a:ext uri="{FF2B5EF4-FFF2-40B4-BE49-F238E27FC236}">
                <a16:creationId xmlns:a16="http://schemas.microsoft.com/office/drawing/2014/main" id="{ED207A16-6DA2-E3AC-F20C-5D480953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87969"/>
            <a:ext cx="6464212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ique Bargains Flexible Tailor Craft Ruler Tape Measure Yellow 120&quot; 1 Pc :  Target">
            <a:extLst>
              <a:ext uri="{FF2B5EF4-FFF2-40B4-BE49-F238E27FC236}">
                <a16:creationId xmlns:a16="http://schemas.microsoft.com/office/drawing/2014/main" id="{3A625BEE-B731-E022-4056-7585E50A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49" y="2687969"/>
            <a:ext cx="5517374" cy="55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5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261</Words>
  <Application>Microsoft Office PowerPoint</Application>
  <PresentationFormat>Custom</PresentationFormat>
  <Paragraphs>116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Nunito 2 Bold</vt:lpstr>
      <vt:lpstr>Arial</vt:lpstr>
      <vt:lpstr>Comic Sans MS</vt:lpstr>
      <vt:lpstr>Inter</vt:lpstr>
      <vt:lpstr>Nunito 1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Length Mathematics Presentation in Colorful Illustrative Style</dc:title>
  <dc:creator>Advice kh</dc:creator>
  <cp:lastModifiedBy>Napapatch Niyom</cp:lastModifiedBy>
  <cp:revision>4</cp:revision>
  <dcterms:created xsi:type="dcterms:W3CDTF">2006-08-16T00:00:00Z</dcterms:created>
  <dcterms:modified xsi:type="dcterms:W3CDTF">2025-08-07T11:38:50Z</dcterms:modified>
  <dc:identifier>DAGvXuYpTFA</dc:identifier>
</cp:coreProperties>
</file>